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9" r:id="rId7"/>
    <p:sldId id="260" r:id="rId8"/>
    <p:sldId id="262" r:id="rId9"/>
    <p:sldId id="261" r:id="rId10"/>
    <p:sldId id="263" r:id="rId11"/>
    <p:sldId id="258" r:id="rId12"/>
    <p:sldId id="264" r:id="rId13"/>
    <p:sldId id="272" r:id="rId14"/>
    <p:sldId id="273" r:id="rId15"/>
    <p:sldId id="274" r:id="rId16"/>
    <p:sldId id="268" r:id="rId17"/>
    <p:sldId id="26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2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1B186-4A64-441C-A93E-6D2341E985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606C7-DF32-4319-BD05-6ED205C59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606C7-DF32-4319-BD05-6ED205C595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2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110102D-63A9-5B74-3C46-F9DA648523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6905F-03D2-9D2B-FB90-0AB55B9AF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99" y="647349"/>
            <a:ext cx="10557163" cy="149020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85C96-2271-985F-6A72-25E9FE308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899" y="2449429"/>
            <a:ext cx="10557163" cy="97957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D445D-1BC5-7098-6C5B-FF55DBC2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F9D1D-25E4-9342-8B97-AA9456263FF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7D532-C21B-4933-F730-4E9773A0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2F46-6BA2-0252-ACD3-E1697FD9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905BC1-2910-5645-95A2-B396EB785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4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654A-48BD-FA53-BA8F-99B512562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C06D9-7830-5F7B-78B9-90373192C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D45BE-F985-1B1E-94C2-578F9256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5394D-8222-8253-1A47-42397DAF0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8EDB-5C3B-80DD-B6CA-F863B8D6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2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D72070-BEB6-1926-5C68-767BE2C138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CFB974-EDF9-864F-55CE-E128BFDDD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93C19-5E99-0348-395C-3FDC6CD1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C178-29AC-3C57-304C-B58864F1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3171B-43DF-806C-8072-E8749573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5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837A-7CDF-DFA7-CDE2-0EA3546A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7F89F-68EC-4AF6-6717-C6A93F931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88425-901C-BBBF-790B-BB4C8D67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C92F7-7853-3223-36E3-9E93C841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78F88-4A78-66CE-B55B-23DDF3D7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73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96EB-6B03-5BCA-B37D-EF908EFB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48560"/>
            <a:ext cx="10515600" cy="211391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90950-8FE0-38C8-B117-16FA119D9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77992"/>
            <a:ext cx="10515600" cy="111165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B563E-5B0D-BE5F-87BB-1BF4240A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752B7-C7A1-C198-0632-A98E7957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07E8A-0184-38FD-784C-35E4C7C9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269D-17AB-6706-91A9-84643ECC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8B548-41E0-E086-A601-5272DE1E8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680" y="2458719"/>
            <a:ext cx="5654040" cy="3718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9776D-1B88-23D4-9203-59EFE101C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7282" y="2458719"/>
            <a:ext cx="5725158" cy="3718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01B64-160D-6B53-E19C-AD63D102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F2A47-D1CF-2B4D-91F7-5C3380B7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E1F96-95D9-E02C-FBA8-D363ADB4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2EE11-E8F0-B229-4653-E8F1F6535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680" y="2199323"/>
            <a:ext cx="5735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6F043-8F5C-0F01-B04F-FC356E687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680" y="3098799"/>
            <a:ext cx="5735320" cy="309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6D840-9974-48B8-8994-6134FFBFE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920" y="2206942"/>
            <a:ext cx="561419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CF180-C6D8-1FD4-03E5-C96DFE29B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3098799"/>
            <a:ext cx="5614194" cy="309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70C20-9C6A-7784-5827-DC9B8797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F6DFC-1D9A-A048-07D3-09006C208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B372E-BA57-5FD1-A93F-19DC30AD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AD7C48-D082-FE23-179D-A0368C89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" y="172085"/>
            <a:ext cx="9321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67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604-39AA-C723-0105-726CA98BF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9C39F-F697-8606-623E-95BE6B84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4FA06-D614-6905-9A89-EDE7D2AE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0078E-A34E-3D3A-E0AF-BC14B277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5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10EABF-051F-2550-B3A6-B89407DC35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14D2A-3B5F-9E12-9DAA-D6827120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A7F4E-E48A-83AC-422B-BF590755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BD063-F941-30F2-7607-0AC58EB3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urple line on a black background&#10;&#10;Description automatically generated">
            <a:extLst>
              <a:ext uri="{FF2B5EF4-FFF2-40B4-BE49-F238E27FC236}">
                <a16:creationId xmlns:a16="http://schemas.microsoft.com/office/drawing/2014/main" id="{AD71E79D-56B9-47B0-D2FF-52F4FAB91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6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D804FE-FDF0-B0A0-7EA4-7D359FEF96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ine on a black background&#10;&#10;Description automatically generated">
            <a:extLst>
              <a:ext uri="{FF2B5EF4-FFF2-40B4-BE49-F238E27FC236}">
                <a16:creationId xmlns:a16="http://schemas.microsoft.com/office/drawing/2014/main" id="{68FB3859-B200-6FBB-CD2D-B332A8AE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601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60526-1296-A189-CB14-0B0825F4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9" y="1025565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22600-7B4C-95A6-2D90-925E2A056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637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4F28E-0A84-5314-1177-2756BE335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339" y="26257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47148-7FD7-ED1C-9D22-592637CA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779A1-1686-F572-E1EB-CB4CED2B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E6EE-D292-63B0-F17F-8EFDB704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9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A4B2A-0793-7602-B7FF-624B18F41C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ine on a black background&#10;&#10;Description automatically generated">
            <a:extLst>
              <a:ext uri="{FF2B5EF4-FFF2-40B4-BE49-F238E27FC236}">
                <a16:creationId xmlns:a16="http://schemas.microsoft.com/office/drawing/2014/main" id="{0F7E7354-006F-032A-0879-9792472E0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601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3F6D4-D6CB-9442-41DB-5B00897E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9" y="1025565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B3B38-8A99-72F6-8E26-76F8EDF04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95906" y="1563728"/>
            <a:ext cx="711634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5333A-0100-8930-BEEA-98AEE8EF6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339" y="26257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80A6B-545B-3B83-4DD4-7356F831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D1D-25E4-9342-8B97-AA9456263FF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0F9F4-1165-FFD9-4BB4-A22B05AE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76A40-0583-2F72-61AA-6AEB9A51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5BC1-2910-5645-95A2-B396EB785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8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purple background&#10;&#10;Description automatically generated">
            <a:extLst>
              <a:ext uri="{FF2B5EF4-FFF2-40B4-BE49-F238E27FC236}">
                <a16:creationId xmlns:a16="http://schemas.microsoft.com/office/drawing/2014/main" id="{A889530E-D935-C088-C3BA-82895F469CC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48B074-9CB8-7A8F-E9CB-5A10582D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" y="172085"/>
            <a:ext cx="9321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624BC-FBC1-EBBE-6368-7960CD09C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680" y="2448559"/>
            <a:ext cx="11557000" cy="372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359AE-4784-C3A5-5A8E-47221E249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549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F9D1D-25E4-9342-8B97-AA9456263FF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F7A57-0257-781C-E2FE-828B2D86A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5200" y="6549390"/>
            <a:ext cx="10342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A2A4D-A045-26A5-2CBD-8C59A4CFE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49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905BC1-2910-5645-95A2-B396EB785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0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EA58A-1819-6147-3421-C94C6E9CF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Marshall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262E9-2395-0939-2039-72B74B541C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Overview for El Dorado Hills Community Council</a:t>
            </a:r>
          </a:p>
        </p:txBody>
      </p:sp>
    </p:spTree>
    <p:extLst>
      <p:ext uri="{BB962C8B-B14F-4D97-AF65-F5344CB8AC3E}">
        <p14:creationId xmlns:p14="http://schemas.microsoft.com/office/powerpoint/2010/main" val="371942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CB7BD-CC01-4B96-AC59-C75283E03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Seismic Mandate Challenges and Next Steps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E0FCA12-3562-D4C8-3CCB-71089D897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325" y="1721460"/>
            <a:ext cx="10557163" cy="979571"/>
          </a:xfrm>
        </p:spPr>
        <p:txBody>
          <a:bodyPr>
            <a:normAutofit/>
          </a:bodyPr>
          <a:lstStyle/>
          <a:p>
            <a:r>
              <a:rPr lang="en-US" sz="3600" dirty="0"/>
              <a:t>SB 1953 – Seismic Standards for Hospitals </a:t>
            </a:r>
          </a:p>
        </p:txBody>
      </p:sp>
    </p:spTree>
    <p:extLst>
      <p:ext uri="{BB962C8B-B14F-4D97-AF65-F5344CB8AC3E}">
        <p14:creationId xmlns:p14="http://schemas.microsoft.com/office/powerpoint/2010/main" val="2833548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7245-3D5C-4B5B-A6BE-6B2E5459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82" y="496099"/>
            <a:ext cx="3827780" cy="676774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5AA73-4A2B-977A-22C9-0553393CE112}"/>
              </a:ext>
            </a:extLst>
          </p:cNvPr>
          <p:cNvSpPr txBox="1"/>
          <p:nvPr/>
        </p:nvSpPr>
        <p:spPr>
          <a:xfrm>
            <a:off x="577888" y="2779018"/>
            <a:ext cx="111721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SB 1953 Passed in 1994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Conforming hospital buildings is an unfunded mandate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Extended in 2007, 2012, and 2020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 deadline 2030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Might be extended – SB 1432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51%	of California hospitals not likely to meet the deadline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Marshall has met 2020 “Safe and standing” requirements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B28B8-1E0A-69F6-2C80-2FE0BA8F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21338-02E4-423D-853F-AFE475D057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7245-3D5C-4B5B-A6BE-6B2E5459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28" y="2610034"/>
            <a:ext cx="3342442" cy="2930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CC0099"/>
                </a:solidFill>
              </a:rPr>
              <a:t>Impacts of current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5AA73-4A2B-977A-22C9-0553393CE112}"/>
              </a:ext>
            </a:extLst>
          </p:cNvPr>
          <p:cNvSpPr txBox="1"/>
          <p:nvPr/>
        </p:nvSpPr>
        <p:spPr>
          <a:xfrm>
            <a:off x="5290077" y="437513"/>
            <a:ext cx="5502614" cy="5954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994E7-02B2-9703-09B7-338B763108F4}"/>
              </a:ext>
            </a:extLst>
          </p:cNvPr>
          <p:cNvSpPr txBox="1"/>
          <p:nvPr/>
        </p:nvSpPr>
        <p:spPr>
          <a:xfrm>
            <a:off x="5038119" y="2610034"/>
            <a:ext cx="636170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Marshall’s estimated costs to comply to 2030 standard is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$85 million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In addition to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$68 million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already spent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Financing is a challenge and service lines are competing for dollars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455760-66CF-122E-6268-5E2938E7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21338-02E4-423D-853F-AFE475D057E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10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A210-6903-375C-2F13-05A6FCEB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8" y="163207"/>
            <a:ext cx="8664852" cy="1325563"/>
          </a:xfrm>
        </p:spPr>
        <p:txBody>
          <a:bodyPr/>
          <a:lstStyle/>
          <a:p>
            <a:r>
              <a:rPr lang="en-US" dirty="0"/>
              <a:t>Financial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70E7F-50B2-CD5A-6FF5-BC00A65D4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2820987"/>
            <a:ext cx="11557000" cy="3728403"/>
          </a:xfrm>
        </p:spPr>
        <p:txBody>
          <a:bodyPr/>
          <a:lstStyle/>
          <a:p>
            <a:pPr marL="0" marR="0" lvl="0" indent="0">
              <a:spcBef>
                <a:spcPts val="580"/>
              </a:spcBef>
              <a:spcAft>
                <a:spcPts val="0"/>
              </a:spcAft>
              <a:buClr>
                <a:srgbClr val="231F20"/>
              </a:buClr>
              <a:buSzPts val="1000"/>
              <a:buNone/>
              <a:tabLst>
                <a:tab pos="594995" algn="l"/>
              </a:tabLst>
            </a:pP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The</a:t>
            </a:r>
            <a:r>
              <a:rPr lang="en-US" sz="2400" b="1" spc="-2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cost</a:t>
            </a:r>
            <a:r>
              <a:rPr lang="en-US" sz="2400" b="1" spc="-2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of</a:t>
            </a:r>
            <a:r>
              <a:rPr lang="en-US" sz="2400" b="1" spc="-2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meeting</a:t>
            </a:r>
            <a:r>
              <a:rPr lang="en-US" sz="2400" b="1" spc="-2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the</a:t>
            </a:r>
            <a:r>
              <a:rPr lang="en-US" sz="2400" b="1" spc="-1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2030</a:t>
            </a:r>
            <a:r>
              <a:rPr lang="en-US" sz="2400" b="1" spc="-2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requirements</a:t>
            </a:r>
            <a:r>
              <a:rPr lang="en-US" sz="2400" b="1" spc="-2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is</a:t>
            </a:r>
            <a:r>
              <a:rPr lang="en-US" sz="2400" b="1" spc="-2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equivalent</a:t>
            </a:r>
            <a:r>
              <a:rPr lang="en-US" sz="2400" b="1" spc="-1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b="1" spc="-2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to:</a:t>
            </a:r>
            <a:endParaRPr lang="en-US" sz="2400" spc="0" dirty="0">
              <a:effectLst/>
              <a:ea typeface="Seaford" panose="00000500000000000000" pitchFamily="2" charset="0"/>
              <a:cs typeface="Seaford" panose="00000500000000000000" pitchFamily="2" charset="0"/>
            </a:endParaRPr>
          </a:p>
          <a:p>
            <a:pPr lvl="1">
              <a:spcBef>
                <a:spcPts val="580"/>
              </a:spcBef>
              <a:buClr>
                <a:srgbClr val="231F20"/>
              </a:buClr>
              <a:buSzPts val="1000"/>
              <a:tabLst>
                <a:tab pos="715010" algn="l"/>
                <a:tab pos="2028825" algn="l"/>
              </a:tabLst>
            </a:pP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Employing 530</a:t>
            </a:r>
            <a:r>
              <a:rPr lang="en-US" sz="2400" spc="-3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nurses</a:t>
            </a:r>
            <a:r>
              <a:rPr lang="en-US" sz="2400" spc="-1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endParaRPr lang="en-US" sz="2400" spc="0" dirty="0">
              <a:effectLst/>
              <a:ea typeface="Seaford" panose="00000500000000000000" pitchFamily="2" charset="0"/>
              <a:cs typeface="Seaford" panose="00000500000000000000" pitchFamily="2" charset="0"/>
            </a:endParaRPr>
          </a:p>
          <a:p>
            <a:pPr lvl="1">
              <a:spcBef>
                <a:spcPts val="580"/>
              </a:spcBef>
              <a:buClr>
                <a:srgbClr val="231F20"/>
              </a:buClr>
              <a:buSzPts val="1000"/>
              <a:tabLst>
                <a:tab pos="720090" algn="l"/>
                <a:tab pos="2000885" algn="l"/>
              </a:tabLst>
            </a:pP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Caring for 6,128</a:t>
            </a:r>
            <a:r>
              <a:rPr lang="en-US" sz="2400" spc="-2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patients</a:t>
            </a:r>
            <a:r>
              <a:rPr lang="en-US" sz="2400" spc="-1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endParaRPr lang="en-US" sz="2400" spc="0" dirty="0">
              <a:effectLst/>
              <a:ea typeface="Seaford" panose="00000500000000000000" pitchFamily="2" charset="0"/>
              <a:cs typeface="Seaford" panose="00000500000000000000" pitchFamily="2" charset="0"/>
            </a:endParaRPr>
          </a:p>
          <a:p>
            <a:pPr lvl="1">
              <a:spcBef>
                <a:spcPts val="580"/>
              </a:spcBef>
              <a:buClr>
                <a:srgbClr val="231F20"/>
              </a:buClr>
              <a:buSzPts val="1000"/>
              <a:tabLst>
                <a:tab pos="713105" algn="l"/>
                <a:tab pos="3637280" algn="l"/>
              </a:tabLst>
            </a:pP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Running</a:t>
            </a:r>
            <a:r>
              <a:rPr lang="en-US" sz="2400" spc="-1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our</a:t>
            </a:r>
            <a:r>
              <a:rPr lang="en-US" sz="2400" spc="-1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emergency</a:t>
            </a:r>
            <a:r>
              <a:rPr lang="en-US" sz="2400" spc="-1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department</a:t>
            </a:r>
            <a:r>
              <a:rPr lang="en-US" sz="2400" spc="-1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for</a:t>
            </a:r>
            <a:r>
              <a:rPr lang="en-US" sz="2400" spc="-5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5 years</a:t>
            </a:r>
            <a:endParaRPr lang="en-US" sz="2400" spc="0" dirty="0">
              <a:effectLst/>
              <a:ea typeface="Seaford" panose="00000500000000000000" pitchFamily="2" charset="0"/>
              <a:cs typeface="Seaford" panose="00000500000000000000" pitchFamily="2" charset="0"/>
            </a:endParaRPr>
          </a:p>
          <a:p>
            <a:pPr lvl="1">
              <a:spcBef>
                <a:spcPts val="580"/>
              </a:spcBef>
              <a:buClr>
                <a:srgbClr val="231F20"/>
              </a:buClr>
              <a:buSzPts val="1000"/>
              <a:tabLst>
                <a:tab pos="721995" algn="l"/>
                <a:tab pos="2982595" algn="l"/>
                <a:tab pos="4406265" algn="l"/>
              </a:tabLst>
            </a:pP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Having</a:t>
            </a:r>
            <a:r>
              <a:rPr lang="en-US" sz="2400" spc="-1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spc="0" dirty="0">
                <a:solidFill>
                  <a:srgbClr val="231F20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OB available for 7.8 years</a:t>
            </a:r>
            <a:endParaRPr lang="en-US" sz="2400" spc="0" dirty="0">
              <a:effectLst/>
              <a:ea typeface="Seaford" panose="00000500000000000000" pitchFamily="2" charset="0"/>
              <a:cs typeface="Seaford" panose="00000500000000000000" pitchFamily="2" charset="0"/>
            </a:endParaRPr>
          </a:p>
          <a:p>
            <a:pPr lvl="1">
              <a:spcBef>
                <a:spcPts val="580"/>
              </a:spcBef>
              <a:buClr>
                <a:srgbClr val="231F20"/>
              </a:buClr>
              <a:buSzPts val="1000"/>
              <a:tabLst>
                <a:tab pos="717550" algn="l"/>
                <a:tab pos="1934845" algn="l"/>
              </a:tabLst>
            </a:pPr>
            <a:r>
              <a:rPr lang="en-US" sz="2400" i="1" spc="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Foregoing most new</a:t>
            </a:r>
            <a:r>
              <a:rPr lang="en-US" sz="2400" i="1" spc="-1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i="1" spc="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projects</a:t>
            </a:r>
            <a:r>
              <a:rPr lang="en-US" sz="2400" i="1" spc="-1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i="1" spc="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or</a:t>
            </a:r>
            <a:r>
              <a:rPr lang="en-US" sz="2400" i="1" spc="-1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i="1" spc="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service</a:t>
            </a:r>
            <a:r>
              <a:rPr lang="en-US" sz="2400" i="1" spc="-5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 </a:t>
            </a:r>
            <a:r>
              <a:rPr lang="en-US" sz="2400" i="1" spc="0" dirty="0">
                <a:solidFill>
                  <a:srgbClr val="CC0099"/>
                </a:solidFill>
                <a:effectLst/>
                <a:ea typeface="Seaford" panose="00000500000000000000" pitchFamily="2" charset="0"/>
                <a:cs typeface="Seaford" panose="00000500000000000000" pitchFamily="2" charset="0"/>
              </a:rPr>
              <a:t>lines, new locations, and other facilities upgrades </a:t>
            </a:r>
            <a:endParaRPr lang="en-US" sz="2400" spc="0" dirty="0">
              <a:solidFill>
                <a:srgbClr val="CC0099"/>
              </a:solidFill>
              <a:effectLst/>
              <a:ea typeface="Seaford" panose="00000500000000000000" pitchFamily="2" charset="0"/>
              <a:cs typeface="Seaford" panose="000005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B8D86-9ED0-605B-04BE-4D107A64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21338-02E4-423D-853F-AFE475D057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55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4C1F60-4549-5C94-CA71-DA3B8238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California Hospital Association 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9A151E-25FE-F74B-E842-A20644CD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93" y="1845426"/>
            <a:ext cx="9845161" cy="44503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75223-69D8-AD98-DE1D-ACD598AE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4121338-02E4-423D-853F-AFE475D057E2}" type="slidenum">
              <a:rPr lang="en-US" sz="1200" smtClean="0">
                <a:latin typeface="+mn-lt"/>
                <a:cs typeface="+mn-cs"/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020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F665-E8B0-7236-8496-76A87DCE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Discussion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D1050-F136-C60C-3EB6-CF5B7C0B501A}"/>
              </a:ext>
            </a:extLst>
          </p:cNvPr>
          <p:cNvSpPr txBox="1"/>
          <p:nvPr/>
        </p:nvSpPr>
        <p:spPr>
          <a:xfrm>
            <a:off x="6357257" y="4441372"/>
            <a:ext cx="49767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latin typeface="Bradley Hand ITC"/>
                <a:ea typeface="Calibri"/>
                <a:cs typeface="Calibri"/>
              </a:rPr>
              <a:t>Thank you!</a:t>
            </a:r>
            <a:endParaRPr lang="en-US" sz="5400" b="1" dirty="0">
              <a:latin typeface="Bradley Hand ITC"/>
            </a:endParaRPr>
          </a:p>
        </p:txBody>
      </p:sp>
    </p:spTree>
    <p:extLst>
      <p:ext uri="{BB962C8B-B14F-4D97-AF65-F5344CB8AC3E}">
        <p14:creationId xmlns:p14="http://schemas.microsoft.com/office/powerpoint/2010/main" val="89980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781C2-7FBA-A86D-044F-D702386C3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0" y="3215811"/>
            <a:ext cx="11557000" cy="29611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/>
              <a:t>Marshall commits to creating a community where everyone can achieve their highest desired state of health and well-being.</a:t>
            </a:r>
          </a:p>
        </p:txBody>
      </p:sp>
    </p:spTree>
    <p:extLst>
      <p:ext uri="{BB962C8B-B14F-4D97-AF65-F5344CB8AC3E}">
        <p14:creationId xmlns:p14="http://schemas.microsoft.com/office/powerpoint/2010/main" val="248522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5E29-C268-89A3-314D-C1AECA59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55" y="172085"/>
            <a:ext cx="9321800" cy="1325563"/>
          </a:xfrm>
        </p:spPr>
        <p:txBody>
          <a:bodyPr/>
          <a:lstStyle/>
          <a:p>
            <a:r>
              <a:rPr lang="en-US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F3B2D-C4BB-43C1-7B8A-2CB88FA39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25" y="2578511"/>
            <a:ext cx="11557000" cy="37284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Marshall was built by the community it serves</a:t>
            </a:r>
          </a:p>
          <a:p>
            <a:r>
              <a:rPr lang="en-US" dirty="0">
                <a:latin typeface="Arial"/>
                <a:cs typeface="Arial"/>
              </a:rPr>
              <a:t>Today we are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111-bed general acute care hospital in Placerville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16 outpatient clinics – primary and specialty care in Placerville, Georgetown, Cameron Park and El Dorado Hills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Level III Trauma Center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Marshall Cancer Center, an Affiliate of UC Davis Health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~1,600 employees and 150 practitioners</a:t>
            </a:r>
          </a:p>
        </p:txBody>
      </p:sp>
    </p:spTree>
    <p:extLst>
      <p:ext uri="{BB962C8B-B14F-4D97-AF65-F5344CB8AC3E}">
        <p14:creationId xmlns:p14="http://schemas.microsoft.com/office/powerpoint/2010/main" val="399059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8DEA4-B655-6D9E-455B-E8BCF2520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64" y="1037097"/>
            <a:ext cx="3932237" cy="1600200"/>
          </a:xfrm>
        </p:spPr>
        <p:txBody>
          <a:bodyPr/>
          <a:lstStyle/>
          <a:p>
            <a:r>
              <a:rPr lang="en-US"/>
              <a:t>Yesterday…</a:t>
            </a:r>
          </a:p>
        </p:txBody>
      </p:sp>
      <p:pic>
        <p:nvPicPr>
          <p:cNvPr id="10" name="Picture 9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8BE8612D-377C-6308-13F2-3FAC90B08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168" y="1582221"/>
            <a:ext cx="7314260" cy="51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117E8F67-140B-CFF8-C126-2010F7316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0" y="2911686"/>
            <a:ext cx="6250112" cy="367454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A hospital building with a parking lot&#10;&#10;Description automatically generated">
            <a:extLst>
              <a:ext uri="{FF2B5EF4-FFF2-40B4-BE49-F238E27FC236}">
                <a16:creationId xmlns:a16="http://schemas.microsoft.com/office/drawing/2014/main" id="{C64BD676-40E3-04AB-8181-5EE4E9A7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598" y="896418"/>
            <a:ext cx="6250112" cy="468758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076AA6-42C5-E1CA-E2C6-6468F275713A}"/>
              </a:ext>
            </a:extLst>
          </p:cNvPr>
          <p:cNvSpPr txBox="1">
            <a:spLocks/>
          </p:cNvSpPr>
          <p:nvPr/>
        </p:nvSpPr>
        <p:spPr>
          <a:xfrm>
            <a:off x="404064" y="1633591"/>
            <a:ext cx="3932237" cy="1003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Today…</a:t>
            </a:r>
          </a:p>
        </p:txBody>
      </p:sp>
    </p:spTree>
    <p:extLst>
      <p:ext uri="{BB962C8B-B14F-4D97-AF65-F5344CB8AC3E}">
        <p14:creationId xmlns:p14="http://schemas.microsoft.com/office/powerpoint/2010/main" val="23374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89058-1A1D-B4DA-562D-4F0E98C1E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607" y="1613043"/>
            <a:ext cx="7290114" cy="49912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6C01EF-1040-2774-8862-5934CD05796C}"/>
              </a:ext>
            </a:extLst>
          </p:cNvPr>
          <p:cNvSpPr txBox="1">
            <a:spLocks/>
          </p:cNvSpPr>
          <p:nvPr/>
        </p:nvSpPr>
        <p:spPr>
          <a:xfrm>
            <a:off x="178032" y="2146706"/>
            <a:ext cx="3932237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And tomorrow!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08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0CB6-E71E-9071-6590-58982C32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Plans for El Dorado Hills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571CC-8241-FD0E-5799-A51561EB6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25,000 SF clinic space on first floor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Primary care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Orthopedic clinic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Physical therapy and rehabilitation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Same-day orthopedic care</a:t>
            </a:r>
          </a:p>
          <a:p>
            <a:r>
              <a:rPr lang="en-US"/>
              <a:t>Other specialties may rotate in</a:t>
            </a:r>
          </a:p>
          <a:p>
            <a:r>
              <a:rPr lang="en-US"/>
              <a:t>Tenant improvements to commence soon</a:t>
            </a:r>
          </a:p>
          <a:p>
            <a:r>
              <a:rPr lang="en-US"/>
              <a:t>Opening Spring of 2025</a:t>
            </a:r>
          </a:p>
        </p:txBody>
      </p:sp>
    </p:spTree>
    <p:extLst>
      <p:ext uri="{BB962C8B-B14F-4D97-AF65-F5344CB8AC3E}">
        <p14:creationId xmlns:p14="http://schemas.microsoft.com/office/powerpoint/2010/main" val="293592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B1DF-C61C-F563-3AEA-0635990C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19" y="480060"/>
            <a:ext cx="9540961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5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1FFD-3A17-314C-4C40-C0F40C61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the second floor?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EA1E1-C685-990E-0302-C779BF81D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90" y="3018177"/>
            <a:ext cx="11557000" cy="2370570"/>
          </a:xfrm>
        </p:spPr>
        <p:txBody>
          <a:bodyPr/>
          <a:lstStyle/>
          <a:p>
            <a:r>
              <a:rPr lang="en-US" dirty="0"/>
              <a:t>Convening with strategic partners</a:t>
            </a:r>
          </a:p>
          <a:p>
            <a:r>
              <a:rPr lang="en-US" dirty="0"/>
              <a:t>Board and executive leadership direction</a:t>
            </a:r>
          </a:p>
          <a:p>
            <a:r>
              <a:rPr lang="en-US" dirty="0"/>
              <a:t>El Dorado Hills Healthcare Advisory Committee recommendations</a:t>
            </a:r>
          </a:p>
          <a:p>
            <a:r>
              <a:rPr lang="en-US" dirty="0"/>
              <a:t>Financing is a challenge…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88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1A87752C2D648AC5DC99F3CA50189" ma:contentTypeVersion="16" ma:contentTypeDescription="Create a new document." ma:contentTypeScope="" ma:versionID="3ebef892599ae06018ae46dfcf3b4de4">
  <xsd:schema xmlns:xsd="http://www.w3.org/2001/XMLSchema" xmlns:xs="http://www.w3.org/2001/XMLSchema" xmlns:p="http://schemas.microsoft.com/office/2006/metadata/properties" xmlns:ns3="67c80acb-c423-452e-9f0a-0570201bca41" xmlns:ns4="cfa2fb74-73cd-4df9-afe2-ae5e6ea0d034" targetNamespace="http://schemas.microsoft.com/office/2006/metadata/properties" ma:root="true" ma:fieldsID="2189ccd9561d9ac55ea4b6c91b03fbb1" ns3:_="" ns4:_="">
    <xsd:import namespace="67c80acb-c423-452e-9f0a-0570201bca41"/>
    <xsd:import namespace="cfa2fb74-73cd-4df9-afe2-ae5e6ea0d0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80acb-c423-452e-9f0a-0570201bc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2fb74-73cd-4df9-afe2-ae5e6ea0d0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c80acb-c423-452e-9f0a-0570201bca41" xsi:nil="true"/>
  </documentManagement>
</p:properties>
</file>

<file path=customXml/itemProps1.xml><?xml version="1.0" encoding="utf-8"?>
<ds:datastoreItem xmlns:ds="http://schemas.openxmlformats.org/officeDocument/2006/customXml" ds:itemID="{58F38F68-FBD9-455A-A642-B08DE9BA4FB9}">
  <ds:schemaRefs>
    <ds:schemaRef ds:uri="67c80acb-c423-452e-9f0a-0570201bca41"/>
    <ds:schemaRef ds:uri="cfa2fb74-73cd-4df9-afe2-ae5e6ea0d0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7C757E-D853-45C6-B7AE-65892CF636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509006-62A4-47A1-A914-B4F06297E69D}">
  <ds:schemaRefs>
    <ds:schemaRef ds:uri="67c80acb-c423-452e-9f0a-0570201bca41"/>
    <ds:schemaRef ds:uri="cfa2fb74-73cd-4df9-afe2-ae5e6ea0d0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321</Words>
  <Application>Microsoft Office PowerPoint</Application>
  <PresentationFormat>Widescreen</PresentationFormat>
  <Paragraphs>57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Bradley Hand ITC</vt:lpstr>
      <vt:lpstr>Calibri</vt:lpstr>
      <vt:lpstr>Calibri Light</vt:lpstr>
      <vt:lpstr>Courier New</vt:lpstr>
      <vt:lpstr>Wingdings 3</vt:lpstr>
      <vt:lpstr>Office Theme</vt:lpstr>
      <vt:lpstr>Marshall</vt:lpstr>
      <vt:lpstr>PowerPoint Presentation</vt:lpstr>
      <vt:lpstr>Who we are</vt:lpstr>
      <vt:lpstr>Yesterday…</vt:lpstr>
      <vt:lpstr>PowerPoint Presentation</vt:lpstr>
      <vt:lpstr>PowerPoint Presentation</vt:lpstr>
      <vt:lpstr>Our Plans for El Dorado Hills</vt:lpstr>
      <vt:lpstr>PowerPoint Presentation</vt:lpstr>
      <vt:lpstr>What about the second floor?</vt:lpstr>
      <vt:lpstr>Seismic Mandate Challenges and Next Steps</vt:lpstr>
      <vt:lpstr>Background</vt:lpstr>
      <vt:lpstr>Impacts of current requirements</vt:lpstr>
      <vt:lpstr>Financial Impacts</vt:lpstr>
      <vt:lpstr>California Hospital Association Survey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Dilbeck</dc:creator>
  <cp:lastModifiedBy>Cindy Munt</cp:lastModifiedBy>
  <cp:revision>6</cp:revision>
  <dcterms:created xsi:type="dcterms:W3CDTF">2023-12-13T20:15:49Z</dcterms:created>
  <dcterms:modified xsi:type="dcterms:W3CDTF">2024-05-06T18:06:49Z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0x010100BA41A87752C2D648AC5DC99F3CA50189</vt:lpwstr>
  </property>
</Properties>
</file>