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Arimo" panose="020B0604020202020204" charset="0"/>
      <p:regular r:id="rId17"/>
    </p:embeddedFont>
    <p:embeddedFont>
      <p:font typeface="Brittany" panose="020B0604020202020204" charset="0"/>
      <p:regular r:id="rId18"/>
    </p:embeddedFont>
    <p:embeddedFont>
      <p:font typeface="Calibri" panose="020F0502020204030204" pitchFamily="34" charset="0"/>
      <p:regular r:id="rId19"/>
      <p:bold r:id="rId20"/>
      <p:italic r:id="rId21"/>
      <p:boldItalic r:id="rId22"/>
    </p:embeddedFont>
    <p:embeddedFont>
      <p:font typeface="Canva Sans Bold" panose="020B0604020202020204" charset="0"/>
      <p:regular r:id="rId23"/>
    </p:embeddedFont>
    <p:embeddedFont>
      <p:font typeface="Garet" panose="020B0604020202020204" charset="0"/>
      <p:regular r:id="rId24"/>
    </p:embeddedFont>
    <p:embeddedFont>
      <p:font typeface="Now" panose="020B0604020202020204" charset="0"/>
      <p:regular r:id="rId25"/>
    </p:embeddedFont>
    <p:embeddedFont>
      <p:font typeface="Now Bold" panose="020B0604020202020204" charset="0"/>
      <p:regular r:id="rId26"/>
    </p:embeddedFont>
    <p:embeddedFont>
      <p:font typeface="Now Heavy" panose="020B0604020202020204" charset="0"/>
      <p:regular r:id="rId27"/>
    </p:embeddedFont>
    <p:embeddedFont>
      <p:font typeface="Now Medium"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9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01.07.2024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Introduction</a:t>
            </a:r>
          </a:p>
          <a:p>
            <a:r>
              <a:rPr lang="en-US"/>
              <a:t>Nikki Moeszinger, Chief Fiscal Officer, El Dorado County Probation Department</a:t>
            </a:r>
          </a:p>
          <a:p>
            <a:endParaRPr lang="en-US"/>
          </a:p>
          <a:p>
            <a:r>
              <a:rPr lang="en-US"/>
              <a:t>17 Years with Probation, 18 with the County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of these funds will accelerate the operationalization of our outreach effort. </a:t>
            </a:r>
          </a:p>
          <a:p>
            <a:endParaRPr lang="en-US"/>
          </a:p>
          <a:p>
            <a:r>
              <a:rPr lang="en-US"/>
              <a:t>Our primary objective outlined in the award application is to facilitate connections for individuals whose lives have been altered through opioid use and mental health disorders with access to key services and resources. </a:t>
            </a:r>
          </a:p>
          <a:p>
            <a:endParaRPr lang="en-US"/>
          </a:p>
          <a:p>
            <a:r>
              <a:rPr lang="en-US"/>
              <a:t>Specifically, these individuals are increasingly vulnerable within the initial 72 hours post-release from jails, and often are experiencing or at risk for homelessness. </a:t>
            </a:r>
          </a:p>
          <a:p>
            <a:endParaRPr lang="en-US"/>
          </a:p>
          <a:p>
            <a:r>
              <a:rPr lang="en-US"/>
              <a:t>As detailed in our Mission, by maximizing our collaborative partnerships with community health and public safety agencies, we will position our Probation Outreach vehicle to engage directly with members of our community, meeting people where they are. </a:t>
            </a:r>
          </a:p>
          <a:p>
            <a:endParaRPr lang="en-US"/>
          </a:p>
          <a:p>
            <a:r>
              <a:rPr lang="en-US"/>
              <a:t>This program will offer triage and referral services, provide opioid education, and provide additional resources to address vulnerabilities promptly, continuing efforts toward achieving our vision of safe communities through changed lives.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Throughout the opioid overdose epidemic, state, local, and tribal governments have brought lawsuits against pharmaceutical and drug distribution companies to recover costs associated with the epidemic and ensure that </a:t>
            </a:r>
          </a:p>
          <a:p>
            <a:r>
              <a:rPr lang="en-US"/>
              <a:t>future crises are prevented.   </a:t>
            </a:r>
          </a:p>
          <a:p>
            <a:endParaRPr lang="en-US"/>
          </a:p>
          <a:p>
            <a:r>
              <a:rPr lang="en-US"/>
              <a:t>El Dorado County is the recipient of opioid settlement funds which are required to be spent</a:t>
            </a:r>
          </a:p>
          <a:p>
            <a:r>
              <a:rPr lang="en-US"/>
              <a:t>on opioid remediation activities. Allowable expenditures must include activities tied to the</a:t>
            </a:r>
          </a:p>
          <a:p>
            <a:r>
              <a:rPr lang="en-US"/>
              <a:t>ending, reduction or lessening the effects of the opioid epidemic in communities and include</a:t>
            </a:r>
          </a:p>
          <a:p>
            <a:r>
              <a:rPr lang="en-US"/>
              <a:t>prevention, intervention, harm reduction, treatment, and recovery services.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County is committed to utilizing these funds in alignment with the local needs of the community and has engaged stakeholders through various meetings, informational emails, a</a:t>
            </a:r>
          </a:p>
          <a:p>
            <a:r>
              <a:rPr lang="en-US"/>
              <a:t>survey, and presentation of survey results. The County is utilizing this opportunity to provide grants to appropriate entities that are qualified to facilitate and/or provide opioid remediation activities to our community. Based upon feedback from stakeholders and in accordance with the DHCS allowable expenses document, five top local priorities were</a:t>
            </a:r>
          </a:p>
          <a:p>
            <a:r>
              <a:rPr lang="en-US"/>
              <a:t>identified. </a:t>
            </a:r>
          </a:p>
          <a:p>
            <a:endParaRPr lang="en-US"/>
          </a:p>
          <a:p>
            <a:r>
              <a:rPr lang="en-US"/>
              <a:t>Survey had 153 participants</a:t>
            </a:r>
          </a:p>
          <a:p>
            <a:r>
              <a:rPr lang="en-US"/>
              <a:t>-The survey was intended to gather stakeholder input on where El Dorado County should set its priority for the use of the funds. They asked respondents to review and provide their input on the list of allowable expenses in the areas of prevention, intervention, harm reduction, and/or treatment &amp; recovery services. </a:t>
            </a:r>
          </a:p>
          <a:p>
            <a:r>
              <a:rPr lang="en-US"/>
              <a:t>Survey distributed:  04/06/2023 • </a:t>
            </a:r>
          </a:p>
          <a:p>
            <a:r>
              <a:rPr lang="en-US"/>
              <a:t>Survey closed:  04/14/2023 • Totals respondents:  153</a:t>
            </a:r>
          </a:p>
          <a:p>
            <a:r>
              <a:rPr lang="en-US"/>
              <a:t>TREAT OPIOID USE DISORDER (OUD) </a:t>
            </a:r>
          </a:p>
          <a:p>
            <a:endParaRPr lang="en-US"/>
          </a:p>
          <a:p>
            <a:r>
              <a:rPr lang="en-US"/>
              <a:t>SUPPORT PEOPLE IN TREATMENT AND RECOVERY </a:t>
            </a:r>
          </a:p>
          <a:p>
            <a:endParaRPr lang="en-US"/>
          </a:p>
          <a:p>
            <a:r>
              <a:rPr lang="en-US"/>
              <a:t>CONNECT PEOPLE WHO NEED HELP TO THE HELP THEY   NEED (CONNECTIONS TO CARE) </a:t>
            </a:r>
          </a:p>
          <a:p>
            <a:endParaRPr lang="en-US"/>
          </a:p>
          <a:p>
            <a:r>
              <a:rPr lang="en-US"/>
              <a:t>ADDRESS THE NEEDS OF CRIMINAL JUSTICE-INVOLVED PERSONS </a:t>
            </a:r>
          </a:p>
          <a:p>
            <a:endParaRPr lang="en-US"/>
          </a:p>
          <a:p>
            <a:r>
              <a:rPr lang="en-US"/>
              <a:t>ADDRESS THE NEEDS OF PREGNANT OR PARENTING WOMEN AND THEIR FAMILIES, INCLUDING BABIES WITH NEONATAL ABSTINENCE SYNDROME </a:t>
            </a:r>
          </a:p>
          <a:p>
            <a:endParaRPr lang="en-US"/>
          </a:p>
          <a:p>
            <a:r>
              <a:rPr lang="en-US"/>
              <a:t>PREVENT OVER-PRESCRIBING AND ENSURE APPROPRIATE PRESCRIBINGAND DISPENSING OF OPIOIDS </a:t>
            </a:r>
          </a:p>
          <a:p>
            <a:endParaRPr lang="en-US"/>
          </a:p>
          <a:p>
            <a:r>
              <a:rPr lang="en-US"/>
              <a:t>PREVENT MISUSE OF OPIOIDS PREVENT OVERDOSE DEATHS AND OTHER HARMS (HARM REDUCTION) </a:t>
            </a:r>
          </a:p>
          <a:p>
            <a:endParaRPr lang="en-US"/>
          </a:p>
          <a:p>
            <a:r>
              <a:rPr lang="en-US"/>
              <a:t>FIRST RESPONDERS </a:t>
            </a:r>
          </a:p>
          <a:p>
            <a:endParaRPr lang="en-US"/>
          </a:p>
          <a:p>
            <a:r>
              <a:rPr lang="en-US"/>
              <a:t>LEADERSHIP, PLANNING AND COORDINATION </a:t>
            </a:r>
          </a:p>
          <a:p>
            <a:endParaRPr lang="en-US"/>
          </a:p>
          <a:p>
            <a:r>
              <a:rPr lang="en-US"/>
              <a:t>TRAINING </a:t>
            </a:r>
          </a:p>
          <a:p>
            <a:endParaRPr lang="en-US"/>
          </a:p>
          <a:p>
            <a:r>
              <a:rPr lang="en-US"/>
              <a:t>RESEARCH</a:t>
            </a:r>
          </a:p>
          <a:p>
            <a:endParaRPr lang="en-US"/>
          </a:p>
          <a:p>
            <a:endParaRPr lang="en-US"/>
          </a:p>
          <a:p>
            <a:r>
              <a:rPr lang="en-US"/>
              <a:t>Behavioral Health's Director, Nicole Ebrahimi-Nuyken, and Division Manager Salina Drennan for bringing this opportunity to our attention. </a:t>
            </a:r>
          </a:p>
          <a:p>
            <a:endParaRPr lang="en-US"/>
          </a:p>
          <a:p>
            <a:r>
              <a:rPr lang="en-US"/>
              <a:t>A special thank you to our own Grants Analyst, Geri Payne for the development of our submission.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of these funds will accelerate the operationalization of our outreach effort. </a:t>
            </a:r>
          </a:p>
          <a:p>
            <a:endParaRPr lang="en-US"/>
          </a:p>
          <a:p>
            <a:r>
              <a:rPr lang="en-US"/>
              <a:t>Our primary objective outlined in the award application is to facilitate connections for individuals whose lives have been altered through opioid use and mental health disorders with access to key services and resources. </a:t>
            </a:r>
          </a:p>
          <a:p>
            <a:endParaRPr lang="en-US"/>
          </a:p>
          <a:p>
            <a:r>
              <a:rPr lang="en-US"/>
              <a:t>Specifically, these individuals are increasingly vulnerable within the initial 72 hours post-release from jails, and often are experiencing or at risk for homelessness. </a:t>
            </a:r>
          </a:p>
          <a:p>
            <a:endParaRPr lang="en-US"/>
          </a:p>
          <a:p>
            <a:r>
              <a:rPr lang="en-US"/>
              <a:t>As detailed in our Mission, by maximizing our collaborative partnerships with community health and public safety agencies, we will position our Probation Outreach vehicle to engage directly with members of our community, meeting people where they are. </a:t>
            </a:r>
          </a:p>
          <a:p>
            <a:endParaRPr lang="en-US"/>
          </a:p>
          <a:p>
            <a:r>
              <a:rPr lang="en-US"/>
              <a:t>This unique and innovative approach will differ from traditional probation services, by working with individuals prior to formal conviction/adjudication court processes.</a:t>
            </a:r>
          </a:p>
          <a:p>
            <a:endParaRPr lang="en-US"/>
          </a:p>
          <a:p>
            <a:r>
              <a:rPr lang="en-US"/>
              <a:t>This program will offer triage and referral services, provide opioid education, and provide additional resources to address vulnerabilities promptly, continuing efforts toward achieving our vision of safe communities through changed lives.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of these funds will accelerate the operationalization of our outreach effort. </a:t>
            </a:r>
          </a:p>
          <a:p>
            <a:endParaRPr lang="en-US"/>
          </a:p>
          <a:p>
            <a:r>
              <a:rPr lang="en-US"/>
              <a:t>Our primary objective outlined in the award application is to facilitate connections for individuals whose lives have been altered through opioid use and mental health disorders with access to key services and resources. </a:t>
            </a:r>
          </a:p>
          <a:p>
            <a:endParaRPr lang="en-US"/>
          </a:p>
          <a:p>
            <a:r>
              <a:rPr lang="en-US"/>
              <a:t>Specifically, these individuals are increasingly vulnerable within the initial 72 hours post-release from jails, and often are experiencing or at risk for homelessness. </a:t>
            </a:r>
          </a:p>
          <a:p>
            <a:endParaRPr lang="en-US"/>
          </a:p>
          <a:p>
            <a:r>
              <a:rPr lang="en-US"/>
              <a:t>As detailed in our Mission, by maximizing our collaborative partnerships with community health and public safety agencies, we will position our Probation Outreach vehicle to engage directly with members of our community, meeting people where they are. </a:t>
            </a:r>
          </a:p>
          <a:p>
            <a:endParaRPr lang="en-US"/>
          </a:p>
          <a:p>
            <a:r>
              <a:rPr lang="en-US"/>
              <a:t>This program will offer triage and referral services, provide opioid education, and provide additional resources to address vulnerabilities promptly, continuing efforts toward achieving our vision of safe communities through changed lives.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455" t="-10692" r="-6204" b="-25116"/>
            </a:stretch>
          </a:blipFill>
        </p:spPr>
        <p:txBody>
          <a:bodyPr/>
          <a:lstStyle/>
          <a:p>
            <a:endParaRPr lang="en-US"/>
          </a:p>
        </p:txBody>
      </p:sp>
      <p:sp>
        <p:nvSpPr>
          <p:cNvPr id="3" name="Freeform 3"/>
          <p:cNvSpPr/>
          <p:nvPr/>
        </p:nvSpPr>
        <p:spPr>
          <a:xfrm>
            <a:off x="13723627" y="-1941575"/>
            <a:ext cx="6591735" cy="6608256"/>
          </a:xfrm>
          <a:custGeom>
            <a:avLst/>
            <a:gdLst/>
            <a:ahLst/>
            <a:cxnLst/>
            <a:rect l="l" t="t" r="r" b="b"/>
            <a:pathLst>
              <a:path w="6591735" h="6608256">
                <a:moveTo>
                  <a:pt x="0" y="0"/>
                </a:moveTo>
                <a:lnTo>
                  <a:pt x="6591735" y="0"/>
                </a:lnTo>
                <a:lnTo>
                  <a:pt x="6591735" y="6608255"/>
                </a:lnTo>
                <a:lnTo>
                  <a:pt x="0" y="6608255"/>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69476" y="5954172"/>
            <a:ext cx="6591735" cy="6608256"/>
          </a:xfrm>
          <a:custGeom>
            <a:avLst/>
            <a:gdLst/>
            <a:ahLst/>
            <a:cxnLst/>
            <a:rect l="l" t="t" r="r" b="b"/>
            <a:pathLst>
              <a:path w="6591735" h="6608256">
                <a:moveTo>
                  <a:pt x="0" y="0"/>
                </a:moveTo>
                <a:lnTo>
                  <a:pt x="6591735" y="0"/>
                </a:lnTo>
                <a:lnTo>
                  <a:pt x="6591735" y="6608256"/>
                </a:lnTo>
                <a:lnTo>
                  <a:pt x="0" y="6608256"/>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rot="-5400000">
            <a:off x="16939993" y="8938993"/>
            <a:ext cx="562414" cy="0"/>
          </a:xfrm>
          <a:prstGeom prst="line">
            <a:avLst/>
          </a:prstGeom>
          <a:ln w="76200" cap="flat">
            <a:solidFill>
              <a:srgbClr val="7EC8E3"/>
            </a:solidFill>
            <a:prstDash val="solid"/>
            <a:headEnd type="none" w="sm" len="sm"/>
            <a:tailEnd type="none" w="sm" len="sm"/>
          </a:ln>
        </p:spPr>
        <p:txBody>
          <a:bodyPr/>
          <a:lstStyle/>
          <a:p>
            <a:endParaRPr lang="en-US"/>
          </a:p>
        </p:txBody>
      </p:sp>
      <p:sp>
        <p:nvSpPr>
          <p:cNvPr id="6" name="Freeform 6"/>
          <p:cNvSpPr/>
          <p:nvPr/>
        </p:nvSpPr>
        <p:spPr>
          <a:xfrm>
            <a:off x="7932627" y="421209"/>
            <a:ext cx="2422746" cy="2422746"/>
          </a:xfrm>
          <a:custGeom>
            <a:avLst/>
            <a:gdLst/>
            <a:ahLst/>
            <a:cxnLst/>
            <a:rect l="l" t="t" r="r" b="b"/>
            <a:pathLst>
              <a:path w="2422746" h="2422746">
                <a:moveTo>
                  <a:pt x="0" y="0"/>
                </a:moveTo>
                <a:lnTo>
                  <a:pt x="2422746" y="0"/>
                </a:lnTo>
                <a:lnTo>
                  <a:pt x="2422746" y="2422746"/>
                </a:lnTo>
                <a:lnTo>
                  <a:pt x="0" y="2422746"/>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871072" y="4180428"/>
            <a:ext cx="16545856" cy="2842252"/>
          </a:xfrm>
          <a:prstGeom prst="rect">
            <a:avLst/>
          </a:prstGeom>
        </p:spPr>
        <p:txBody>
          <a:bodyPr lIns="0" tIns="0" rIns="0" bIns="0" rtlCol="0" anchor="t">
            <a:spAutoFit/>
          </a:bodyPr>
          <a:lstStyle/>
          <a:p>
            <a:pPr algn="ctr">
              <a:lnSpc>
                <a:spcPts val="11340"/>
              </a:lnSpc>
            </a:pPr>
            <a:r>
              <a:rPr lang="en-US" sz="8100">
                <a:solidFill>
                  <a:srgbClr val="FFFFFF"/>
                </a:solidFill>
                <a:latin typeface="Now Heavy"/>
              </a:rPr>
              <a:t>OPIOID SETTLEMENT FUNDING IMPLEMENTATION PLAN</a:t>
            </a:r>
          </a:p>
        </p:txBody>
      </p:sp>
      <p:sp>
        <p:nvSpPr>
          <p:cNvPr id="8" name="TextBox 8"/>
          <p:cNvSpPr txBox="1"/>
          <p:nvPr/>
        </p:nvSpPr>
        <p:spPr>
          <a:xfrm>
            <a:off x="12726906" y="8734425"/>
            <a:ext cx="4190800" cy="523875"/>
          </a:xfrm>
          <a:prstGeom prst="rect">
            <a:avLst/>
          </a:prstGeom>
        </p:spPr>
        <p:txBody>
          <a:bodyPr lIns="0" tIns="0" rIns="0" bIns="0" rtlCol="0" anchor="t">
            <a:spAutoFit/>
          </a:bodyPr>
          <a:lstStyle/>
          <a:p>
            <a:pPr algn="r">
              <a:lnSpc>
                <a:spcPts val="4200"/>
              </a:lnSpc>
            </a:pPr>
            <a:r>
              <a:rPr lang="en-US" sz="3000">
                <a:solidFill>
                  <a:srgbClr val="FFFFFF"/>
                </a:solidFill>
                <a:latin typeface="Now Medium"/>
              </a:rPr>
              <a:t>JULY 1, 2024</a:t>
            </a:r>
          </a:p>
        </p:txBody>
      </p:sp>
      <p:sp>
        <p:nvSpPr>
          <p:cNvPr id="9" name="TextBox 9"/>
          <p:cNvSpPr txBox="1"/>
          <p:nvPr/>
        </p:nvSpPr>
        <p:spPr>
          <a:xfrm>
            <a:off x="3706308" y="2786805"/>
            <a:ext cx="10875384" cy="597209"/>
          </a:xfrm>
          <a:prstGeom prst="rect">
            <a:avLst/>
          </a:prstGeom>
        </p:spPr>
        <p:txBody>
          <a:bodyPr lIns="0" tIns="0" rIns="0" bIns="0" rtlCol="0" anchor="t">
            <a:spAutoFit/>
          </a:bodyPr>
          <a:lstStyle/>
          <a:p>
            <a:pPr algn="l">
              <a:lnSpc>
                <a:spcPts val="4882"/>
              </a:lnSpc>
            </a:pPr>
            <a:r>
              <a:rPr lang="en-US" sz="3487">
                <a:solidFill>
                  <a:srgbClr val="7EC8E3"/>
                </a:solidFill>
                <a:latin typeface="Now Medium"/>
              </a:rPr>
              <a:t>EL DORADO COUNTY PROBATION DEPARTMENT</a:t>
            </a:r>
          </a:p>
        </p:txBody>
      </p:sp>
      <p:sp>
        <p:nvSpPr>
          <p:cNvPr id="10" name="TextBox 10"/>
          <p:cNvSpPr txBox="1"/>
          <p:nvPr/>
        </p:nvSpPr>
        <p:spPr>
          <a:xfrm>
            <a:off x="5342898" y="8112396"/>
            <a:ext cx="7602203" cy="688704"/>
          </a:xfrm>
          <a:prstGeom prst="rect">
            <a:avLst/>
          </a:prstGeom>
        </p:spPr>
        <p:txBody>
          <a:bodyPr lIns="0" tIns="0" rIns="0" bIns="0" rtlCol="0" anchor="t">
            <a:spAutoFit/>
          </a:bodyPr>
          <a:lstStyle/>
          <a:p>
            <a:pPr algn="l">
              <a:lnSpc>
                <a:spcPts val="5660"/>
              </a:lnSpc>
            </a:pPr>
            <a:r>
              <a:rPr lang="en-US" sz="4043">
                <a:solidFill>
                  <a:srgbClr val="FFFFFF"/>
                </a:solidFill>
                <a:latin typeface="Brittany"/>
              </a:rPr>
              <a:t>Safe Communities through Changed Lives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56" t="-9611" b="-9611"/>
            </a:stretch>
          </a:blipFill>
        </p:spPr>
        <p:txBody>
          <a:bodyPr/>
          <a:lstStyle/>
          <a:p>
            <a:endParaRPr lang="en-US"/>
          </a:p>
        </p:txBody>
      </p:sp>
      <p:sp>
        <p:nvSpPr>
          <p:cNvPr id="3" name="Freeform 3"/>
          <p:cNvSpPr/>
          <p:nvPr/>
        </p:nvSpPr>
        <p:spPr>
          <a:xfrm>
            <a:off x="-674594" y="-2076316"/>
            <a:ext cx="19208979" cy="12797983"/>
          </a:xfrm>
          <a:custGeom>
            <a:avLst/>
            <a:gdLst/>
            <a:ahLst/>
            <a:cxnLst/>
            <a:rect l="l" t="t" r="r" b="b"/>
            <a:pathLst>
              <a:path w="19208979" h="12797983">
                <a:moveTo>
                  <a:pt x="0" y="0"/>
                </a:moveTo>
                <a:lnTo>
                  <a:pt x="19208979" y="0"/>
                </a:lnTo>
                <a:lnTo>
                  <a:pt x="19208979" y="12797983"/>
                </a:lnTo>
                <a:lnTo>
                  <a:pt x="0" y="12797983"/>
                </a:lnTo>
                <a:lnTo>
                  <a:pt x="0" y="0"/>
                </a:lnTo>
                <a:close/>
              </a:path>
            </a:pathLst>
          </a:custGeom>
          <a:blipFill>
            <a:blip r:embed="rId4">
              <a:alphaModFix amt="6999"/>
            </a:blip>
            <a:stretch>
              <a:fillRect/>
            </a:stretch>
          </a:blipFill>
        </p:spPr>
        <p:txBody>
          <a:bodyPr/>
          <a:lstStyle/>
          <a:p>
            <a:endParaRPr lang="en-US"/>
          </a:p>
        </p:txBody>
      </p:sp>
      <p:sp>
        <p:nvSpPr>
          <p:cNvPr id="4" name="Freeform 4"/>
          <p:cNvSpPr/>
          <p:nvPr/>
        </p:nvSpPr>
        <p:spPr>
          <a:xfrm>
            <a:off x="15896447" y="577191"/>
            <a:ext cx="6591735" cy="6608256"/>
          </a:xfrm>
          <a:custGeom>
            <a:avLst/>
            <a:gdLst/>
            <a:ahLst/>
            <a:cxnLst/>
            <a:rect l="l" t="t" r="r" b="b"/>
            <a:pathLst>
              <a:path w="6591735" h="6608256">
                <a:moveTo>
                  <a:pt x="0" y="0"/>
                </a:moveTo>
                <a:lnTo>
                  <a:pt x="6591735" y="0"/>
                </a:lnTo>
                <a:lnTo>
                  <a:pt x="6591735" y="6608255"/>
                </a:lnTo>
                <a:lnTo>
                  <a:pt x="0" y="6608255"/>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3564809" y="4754133"/>
            <a:ext cx="6591735" cy="6608256"/>
          </a:xfrm>
          <a:custGeom>
            <a:avLst/>
            <a:gdLst/>
            <a:ahLst/>
            <a:cxnLst/>
            <a:rect l="l" t="t" r="r" b="b"/>
            <a:pathLst>
              <a:path w="6591735" h="6608256">
                <a:moveTo>
                  <a:pt x="0" y="0"/>
                </a:moveTo>
                <a:lnTo>
                  <a:pt x="6591735" y="0"/>
                </a:lnTo>
                <a:lnTo>
                  <a:pt x="6591735" y="6608256"/>
                </a:lnTo>
                <a:lnTo>
                  <a:pt x="0" y="6608256"/>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273307" y="196273"/>
            <a:ext cx="8454882" cy="826924"/>
          </a:xfrm>
          <a:prstGeom prst="rect">
            <a:avLst/>
          </a:prstGeom>
        </p:spPr>
        <p:txBody>
          <a:bodyPr lIns="0" tIns="0" rIns="0" bIns="0" rtlCol="0" anchor="t">
            <a:spAutoFit/>
          </a:bodyPr>
          <a:lstStyle/>
          <a:p>
            <a:pPr algn="l">
              <a:lnSpc>
                <a:spcPts val="6767"/>
              </a:lnSpc>
            </a:pPr>
            <a:r>
              <a:rPr lang="en-US" sz="4833">
                <a:solidFill>
                  <a:srgbClr val="7EC8E3"/>
                </a:solidFill>
                <a:latin typeface="Now Heavy"/>
              </a:rPr>
              <a:t>Opioid Education Program</a:t>
            </a:r>
          </a:p>
        </p:txBody>
      </p:sp>
      <p:sp>
        <p:nvSpPr>
          <p:cNvPr id="7" name="TextBox 7"/>
          <p:cNvSpPr txBox="1"/>
          <p:nvPr/>
        </p:nvSpPr>
        <p:spPr>
          <a:xfrm>
            <a:off x="9973856" y="6218698"/>
            <a:ext cx="5315217" cy="460677"/>
          </a:xfrm>
          <a:prstGeom prst="rect">
            <a:avLst/>
          </a:prstGeom>
        </p:spPr>
        <p:txBody>
          <a:bodyPr lIns="0" tIns="0" rIns="0" bIns="0" rtlCol="0" anchor="t">
            <a:spAutoFit/>
          </a:bodyPr>
          <a:lstStyle/>
          <a:p>
            <a:pPr algn="l">
              <a:lnSpc>
                <a:spcPts val="3729"/>
              </a:lnSpc>
            </a:pPr>
            <a:endParaRPr/>
          </a:p>
        </p:txBody>
      </p:sp>
      <p:sp>
        <p:nvSpPr>
          <p:cNvPr id="8" name="TextBox 8"/>
          <p:cNvSpPr txBox="1"/>
          <p:nvPr/>
        </p:nvSpPr>
        <p:spPr>
          <a:xfrm>
            <a:off x="9789211" y="6907975"/>
            <a:ext cx="9023691" cy="517904"/>
          </a:xfrm>
          <a:prstGeom prst="rect">
            <a:avLst/>
          </a:prstGeom>
        </p:spPr>
        <p:txBody>
          <a:bodyPr lIns="0" tIns="0" rIns="0" bIns="0" rtlCol="0" anchor="t">
            <a:spAutoFit/>
          </a:bodyPr>
          <a:lstStyle/>
          <a:p>
            <a:pPr algn="l">
              <a:lnSpc>
                <a:spcPts val="4368"/>
              </a:lnSpc>
            </a:pPr>
            <a:endParaRPr/>
          </a:p>
        </p:txBody>
      </p:sp>
      <p:sp>
        <p:nvSpPr>
          <p:cNvPr id="9" name="TextBox 9"/>
          <p:cNvSpPr txBox="1"/>
          <p:nvPr/>
        </p:nvSpPr>
        <p:spPr>
          <a:xfrm>
            <a:off x="3371090" y="2029036"/>
            <a:ext cx="14916910" cy="7775435"/>
          </a:xfrm>
          <a:prstGeom prst="rect">
            <a:avLst/>
          </a:prstGeom>
        </p:spPr>
        <p:txBody>
          <a:bodyPr lIns="0" tIns="0" rIns="0" bIns="0" rtlCol="0" anchor="t">
            <a:spAutoFit/>
          </a:bodyPr>
          <a:lstStyle/>
          <a:p>
            <a:pPr algn="just">
              <a:lnSpc>
                <a:spcPts val="5691"/>
              </a:lnSpc>
            </a:pPr>
            <a:r>
              <a:rPr lang="en-US" sz="2762">
                <a:solidFill>
                  <a:srgbClr val="FFFFFF"/>
                </a:solidFill>
                <a:latin typeface="Now Bold"/>
              </a:rPr>
              <a:t>Report on the Number of:</a:t>
            </a:r>
          </a:p>
          <a:p>
            <a:pPr marL="596512" lvl="1" indent="-298256" algn="just">
              <a:lnSpc>
                <a:spcPts val="5691"/>
              </a:lnSpc>
              <a:buFont typeface="Arial"/>
              <a:buChar char="•"/>
            </a:pPr>
            <a:r>
              <a:rPr lang="en-US" sz="2762">
                <a:solidFill>
                  <a:srgbClr val="FFFFFF"/>
                </a:solidFill>
                <a:latin typeface="Now"/>
              </a:rPr>
              <a:t>Individuals Engaged by HE </a:t>
            </a:r>
          </a:p>
          <a:p>
            <a:pPr marL="596512" lvl="1" indent="-298256" algn="just">
              <a:lnSpc>
                <a:spcPts val="5691"/>
              </a:lnSpc>
              <a:buFont typeface="Arial"/>
              <a:buChar char="•"/>
            </a:pPr>
            <a:r>
              <a:rPr lang="en-US" sz="2762">
                <a:solidFill>
                  <a:srgbClr val="FFFFFF"/>
                </a:solidFill>
                <a:latin typeface="Now"/>
              </a:rPr>
              <a:t>Locations Served</a:t>
            </a:r>
          </a:p>
          <a:p>
            <a:pPr marL="596512" lvl="1" indent="-298256" algn="just">
              <a:lnSpc>
                <a:spcPts val="5691"/>
              </a:lnSpc>
              <a:buFont typeface="Arial"/>
              <a:buChar char="•"/>
            </a:pPr>
            <a:r>
              <a:rPr lang="en-US" sz="2762">
                <a:solidFill>
                  <a:srgbClr val="FFFFFF"/>
                </a:solidFill>
                <a:latin typeface="Now"/>
              </a:rPr>
              <a:t>Referrals Received</a:t>
            </a:r>
          </a:p>
          <a:p>
            <a:pPr marL="596512" lvl="1" indent="-298256" algn="just">
              <a:lnSpc>
                <a:spcPts val="5691"/>
              </a:lnSpc>
              <a:buFont typeface="Arial"/>
              <a:buChar char="•"/>
            </a:pPr>
            <a:r>
              <a:rPr lang="en-US" sz="2762">
                <a:solidFill>
                  <a:srgbClr val="FFFFFF"/>
                </a:solidFill>
                <a:latin typeface="Now"/>
              </a:rPr>
              <a:t>Referrals to Evidence Based Treatment Providers and Services</a:t>
            </a:r>
          </a:p>
          <a:p>
            <a:pPr marL="596512" lvl="1" indent="-298256" algn="just">
              <a:lnSpc>
                <a:spcPts val="5691"/>
              </a:lnSpc>
              <a:buFont typeface="Arial"/>
              <a:buChar char="•"/>
            </a:pPr>
            <a:r>
              <a:rPr lang="en-US" sz="2762">
                <a:solidFill>
                  <a:srgbClr val="FFFFFF"/>
                </a:solidFill>
                <a:latin typeface="Now"/>
              </a:rPr>
              <a:t>Transports</a:t>
            </a:r>
          </a:p>
          <a:p>
            <a:pPr marL="596512" lvl="1" indent="-298256" algn="just">
              <a:lnSpc>
                <a:spcPts val="5691"/>
              </a:lnSpc>
              <a:buFont typeface="Arial"/>
              <a:buChar char="•"/>
            </a:pPr>
            <a:r>
              <a:rPr lang="en-US" sz="2762">
                <a:solidFill>
                  <a:srgbClr val="FFFFFF"/>
                </a:solidFill>
                <a:latin typeface="Now"/>
              </a:rPr>
              <a:t>Bus Passes Issued</a:t>
            </a:r>
          </a:p>
          <a:p>
            <a:pPr marL="596512" lvl="1" indent="-298256" algn="just">
              <a:lnSpc>
                <a:spcPts val="5691"/>
              </a:lnSpc>
              <a:buFont typeface="Arial"/>
              <a:buChar char="•"/>
            </a:pPr>
            <a:r>
              <a:rPr lang="en-US" sz="2762">
                <a:solidFill>
                  <a:srgbClr val="FFFFFF"/>
                </a:solidFill>
                <a:latin typeface="Now"/>
              </a:rPr>
              <a:t>Individuals Assigned to OEP </a:t>
            </a:r>
          </a:p>
          <a:p>
            <a:pPr marL="596512" lvl="1" indent="-298256" algn="just">
              <a:lnSpc>
                <a:spcPts val="5691"/>
              </a:lnSpc>
              <a:buFont typeface="Arial"/>
              <a:buChar char="•"/>
            </a:pPr>
            <a:r>
              <a:rPr lang="en-US" sz="2762">
                <a:solidFill>
                  <a:srgbClr val="FFFFFF"/>
                </a:solidFill>
                <a:latin typeface="Now"/>
              </a:rPr>
              <a:t>Naloxone Units Distributed</a:t>
            </a:r>
          </a:p>
          <a:p>
            <a:pPr marL="596512" lvl="1" indent="-298256" algn="just">
              <a:lnSpc>
                <a:spcPts val="5691"/>
              </a:lnSpc>
              <a:buFont typeface="Arial"/>
              <a:buChar char="•"/>
            </a:pPr>
            <a:r>
              <a:rPr lang="en-US" sz="2762">
                <a:solidFill>
                  <a:srgbClr val="FFFFFF"/>
                </a:solidFill>
                <a:latin typeface="Now"/>
              </a:rPr>
              <a:t>Resources added to EDC Community Resource Guide</a:t>
            </a:r>
          </a:p>
          <a:p>
            <a:pPr marL="596512" lvl="1" indent="-298256" algn="just">
              <a:lnSpc>
                <a:spcPts val="5691"/>
              </a:lnSpc>
              <a:buFont typeface="Arial"/>
              <a:buChar char="•"/>
            </a:pPr>
            <a:r>
              <a:rPr lang="en-US" sz="2762">
                <a:solidFill>
                  <a:srgbClr val="FFFFFF"/>
                </a:solidFill>
                <a:latin typeface="Now"/>
              </a:rPr>
              <a:t>OUD Treatment and Service Materials Distributed</a:t>
            </a:r>
          </a:p>
        </p:txBody>
      </p:sp>
      <p:sp>
        <p:nvSpPr>
          <p:cNvPr id="10" name="TextBox 10"/>
          <p:cNvSpPr txBox="1"/>
          <p:nvPr/>
        </p:nvSpPr>
        <p:spPr>
          <a:xfrm>
            <a:off x="612890" y="1289275"/>
            <a:ext cx="8115300" cy="625461"/>
          </a:xfrm>
          <a:prstGeom prst="rect">
            <a:avLst/>
          </a:prstGeom>
        </p:spPr>
        <p:txBody>
          <a:bodyPr lIns="0" tIns="0" rIns="0" bIns="0" rtlCol="0" anchor="t">
            <a:spAutoFit/>
          </a:bodyPr>
          <a:lstStyle/>
          <a:p>
            <a:pPr algn="l">
              <a:lnSpc>
                <a:spcPts val="5006"/>
              </a:lnSpc>
            </a:pPr>
            <a:r>
              <a:rPr lang="en-US" sz="3576">
                <a:solidFill>
                  <a:srgbClr val="FFFFFF"/>
                </a:solidFill>
                <a:latin typeface="Now Heavy"/>
              </a:rPr>
              <a:t>Performance Measures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56" t="-9611" b="-9611"/>
            </a:stretch>
          </a:blipFill>
        </p:spPr>
        <p:txBody>
          <a:bodyPr/>
          <a:lstStyle/>
          <a:p>
            <a:endParaRPr lang="en-US"/>
          </a:p>
        </p:txBody>
      </p:sp>
      <p:sp>
        <p:nvSpPr>
          <p:cNvPr id="3" name="Freeform 3"/>
          <p:cNvSpPr/>
          <p:nvPr/>
        </p:nvSpPr>
        <p:spPr>
          <a:xfrm>
            <a:off x="14992133" y="7940037"/>
            <a:ext cx="6591735" cy="6608256"/>
          </a:xfrm>
          <a:custGeom>
            <a:avLst/>
            <a:gdLst/>
            <a:ahLst/>
            <a:cxnLst/>
            <a:rect l="l" t="t" r="r" b="b"/>
            <a:pathLst>
              <a:path w="6591735" h="6608256">
                <a:moveTo>
                  <a:pt x="0" y="0"/>
                </a:moveTo>
                <a:lnTo>
                  <a:pt x="6591734" y="0"/>
                </a:lnTo>
                <a:lnTo>
                  <a:pt x="6591734" y="6608255"/>
                </a:lnTo>
                <a:lnTo>
                  <a:pt x="0" y="6608255"/>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020976" y="-301032"/>
            <a:ext cx="21176064" cy="10588032"/>
          </a:xfrm>
          <a:custGeom>
            <a:avLst/>
            <a:gdLst/>
            <a:ahLst/>
            <a:cxnLst/>
            <a:rect l="l" t="t" r="r" b="b"/>
            <a:pathLst>
              <a:path w="21176064" h="10588032">
                <a:moveTo>
                  <a:pt x="0" y="0"/>
                </a:moveTo>
                <a:lnTo>
                  <a:pt x="21176064" y="0"/>
                </a:lnTo>
                <a:lnTo>
                  <a:pt x="21176064" y="10588032"/>
                </a:lnTo>
                <a:lnTo>
                  <a:pt x="0" y="10588032"/>
                </a:lnTo>
                <a:lnTo>
                  <a:pt x="0" y="0"/>
                </a:lnTo>
                <a:close/>
              </a:path>
            </a:pathLst>
          </a:custGeom>
          <a:blipFill>
            <a:blip r:embed="rId5">
              <a:alphaModFix amt="7999"/>
            </a:blip>
            <a:stretch>
              <a:fillRect/>
            </a:stretch>
          </a:blipFill>
        </p:spPr>
        <p:txBody>
          <a:bodyPr/>
          <a:lstStyle/>
          <a:p>
            <a:endParaRPr lang="en-US"/>
          </a:p>
        </p:txBody>
      </p:sp>
      <p:grpSp>
        <p:nvGrpSpPr>
          <p:cNvPr id="5" name="Group 5"/>
          <p:cNvGrpSpPr/>
          <p:nvPr/>
        </p:nvGrpSpPr>
        <p:grpSpPr>
          <a:xfrm>
            <a:off x="1667435" y="924461"/>
            <a:ext cx="10807271" cy="8528187"/>
            <a:chOff x="0" y="0"/>
            <a:chExt cx="14409694" cy="11370916"/>
          </a:xfrm>
        </p:grpSpPr>
        <p:sp>
          <p:nvSpPr>
            <p:cNvPr id="6" name="TextBox 6"/>
            <p:cNvSpPr txBox="1"/>
            <p:nvPr/>
          </p:nvSpPr>
          <p:spPr>
            <a:xfrm>
              <a:off x="0" y="-57150"/>
              <a:ext cx="7983127" cy="655142"/>
            </a:xfrm>
            <a:prstGeom prst="rect">
              <a:avLst/>
            </a:prstGeom>
          </p:spPr>
          <p:txBody>
            <a:bodyPr lIns="0" tIns="0" rIns="0" bIns="0" rtlCol="0" anchor="t">
              <a:spAutoFit/>
            </a:bodyPr>
            <a:lstStyle/>
            <a:p>
              <a:pPr algn="l">
                <a:lnSpc>
                  <a:spcPts val="4154"/>
                </a:lnSpc>
              </a:pPr>
              <a:r>
                <a:rPr lang="en-US" sz="2967">
                  <a:solidFill>
                    <a:srgbClr val="FFFFFF"/>
                  </a:solidFill>
                  <a:latin typeface="Now Bold"/>
                </a:rPr>
                <a:t>PERSONNEL $153,223</a:t>
              </a:r>
            </a:p>
          </p:txBody>
        </p:sp>
        <p:sp>
          <p:nvSpPr>
            <p:cNvPr id="7" name="TextBox 7"/>
            <p:cNvSpPr txBox="1"/>
            <p:nvPr/>
          </p:nvSpPr>
          <p:spPr>
            <a:xfrm>
              <a:off x="856668" y="857924"/>
              <a:ext cx="13553026" cy="674192"/>
            </a:xfrm>
            <a:prstGeom prst="rect">
              <a:avLst/>
            </a:prstGeom>
          </p:spPr>
          <p:txBody>
            <a:bodyPr lIns="0" tIns="0" rIns="0" bIns="0" rtlCol="0" anchor="t">
              <a:spAutoFit/>
            </a:bodyPr>
            <a:lstStyle/>
            <a:p>
              <a:pPr algn="l">
                <a:lnSpc>
                  <a:spcPts val="4154"/>
                </a:lnSpc>
              </a:pPr>
              <a:r>
                <a:rPr lang="en-US" sz="2967">
                  <a:solidFill>
                    <a:srgbClr val="FFFFFF"/>
                  </a:solidFill>
                  <a:latin typeface="Arimo"/>
                </a:rPr>
                <a:t>1.0 FTE Health Education Coordinator $153,223</a:t>
              </a:r>
            </a:p>
          </p:txBody>
        </p:sp>
        <p:sp>
          <p:nvSpPr>
            <p:cNvPr id="8" name="TextBox 8"/>
            <p:cNvSpPr txBox="1"/>
            <p:nvPr/>
          </p:nvSpPr>
          <p:spPr>
            <a:xfrm>
              <a:off x="0" y="2388481"/>
              <a:ext cx="7983127" cy="655142"/>
            </a:xfrm>
            <a:prstGeom prst="rect">
              <a:avLst/>
            </a:prstGeom>
          </p:spPr>
          <p:txBody>
            <a:bodyPr lIns="0" tIns="0" rIns="0" bIns="0" rtlCol="0" anchor="t">
              <a:spAutoFit/>
            </a:bodyPr>
            <a:lstStyle/>
            <a:p>
              <a:pPr algn="l">
                <a:lnSpc>
                  <a:spcPts val="4154"/>
                </a:lnSpc>
              </a:pPr>
              <a:r>
                <a:rPr lang="en-US" sz="2967">
                  <a:solidFill>
                    <a:srgbClr val="FFFFFF"/>
                  </a:solidFill>
                  <a:latin typeface="Now Bold"/>
                </a:rPr>
                <a:t>EQUIPMENT $9,360</a:t>
              </a:r>
            </a:p>
          </p:txBody>
        </p:sp>
        <p:sp>
          <p:nvSpPr>
            <p:cNvPr id="9" name="TextBox 9"/>
            <p:cNvSpPr txBox="1"/>
            <p:nvPr/>
          </p:nvSpPr>
          <p:spPr>
            <a:xfrm>
              <a:off x="856668" y="3420705"/>
              <a:ext cx="13553026" cy="2229437"/>
            </a:xfrm>
            <a:prstGeom prst="rect">
              <a:avLst/>
            </a:prstGeom>
          </p:spPr>
          <p:txBody>
            <a:bodyPr lIns="0" tIns="0" rIns="0" bIns="0" rtlCol="0" anchor="t">
              <a:spAutoFit/>
            </a:bodyPr>
            <a:lstStyle/>
            <a:p>
              <a:pPr algn="l">
                <a:lnSpc>
                  <a:spcPts val="4570"/>
                </a:lnSpc>
              </a:pPr>
              <a:r>
                <a:rPr lang="en-US" sz="2967">
                  <a:solidFill>
                    <a:srgbClr val="FFFFFF"/>
                  </a:solidFill>
                  <a:latin typeface="Arimo"/>
                </a:rPr>
                <a:t>2 Getac Computers $6,000</a:t>
              </a:r>
            </a:p>
            <a:p>
              <a:pPr algn="l">
                <a:lnSpc>
                  <a:spcPts val="4570"/>
                </a:lnSpc>
              </a:pPr>
              <a:r>
                <a:rPr lang="en-US" sz="2967">
                  <a:solidFill>
                    <a:srgbClr val="FFFFFF"/>
                  </a:solidFill>
                  <a:latin typeface="Arimo"/>
                </a:rPr>
                <a:t>GPS/Satellite Radio + Equipment $3,000</a:t>
              </a:r>
            </a:p>
            <a:p>
              <a:pPr algn="l">
                <a:lnSpc>
                  <a:spcPts val="4570"/>
                </a:lnSpc>
              </a:pPr>
              <a:r>
                <a:rPr lang="en-US" sz="2967">
                  <a:solidFill>
                    <a:srgbClr val="FFFFFF"/>
                  </a:solidFill>
                  <a:latin typeface="Arimo"/>
                </a:rPr>
                <a:t>CradlePoint $360</a:t>
              </a:r>
            </a:p>
          </p:txBody>
        </p:sp>
        <p:sp>
          <p:nvSpPr>
            <p:cNvPr id="10" name="TextBox 10"/>
            <p:cNvSpPr txBox="1"/>
            <p:nvPr/>
          </p:nvSpPr>
          <p:spPr>
            <a:xfrm>
              <a:off x="0" y="6063970"/>
              <a:ext cx="7983127" cy="655142"/>
            </a:xfrm>
            <a:prstGeom prst="rect">
              <a:avLst/>
            </a:prstGeom>
          </p:spPr>
          <p:txBody>
            <a:bodyPr lIns="0" tIns="0" rIns="0" bIns="0" rtlCol="0" anchor="t">
              <a:spAutoFit/>
            </a:bodyPr>
            <a:lstStyle/>
            <a:p>
              <a:pPr algn="l">
                <a:lnSpc>
                  <a:spcPts val="4154"/>
                </a:lnSpc>
              </a:pPr>
              <a:r>
                <a:rPr lang="en-US" sz="2967">
                  <a:solidFill>
                    <a:srgbClr val="FFFFFF"/>
                  </a:solidFill>
                  <a:latin typeface="Now Bold"/>
                </a:rPr>
                <a:t>SUPPLIES $12,700</a:t>
              </a:r>
            </a:p>
          </p:txBody>
        </p:sp>
        <p:sp>
          <p:nvSpPr>
            <p:cNvPr id="11" name="TextBox 11"/>
            <p:cNvSpPr txBox="1"/>
            <p:nvPr/>
          </p:nvSpPr>
          <p:spPr>
            <a:xfrm>
              <a:off x="856668" y="7051301"/>
              <a:ext cx="13553026" cy="3172958"/>
            </a:xfrm>
            <a:prstGeom prst="rect">
              <a:avLst/>
            </a:prstGeom>
          </p:spPr>
          <p:txBody>
            <a:bodyPr lIns="0" tIns="0" rIns="0" bIns="0" rtlCol="0" anchor="t">
              <a:spAutoFit/>
            </a:bodyPr>
            <a:lstStyle/>
            <a:p>
              <a:pPr algn="l">
                <a:lnSpc>
                  <a:spcPts val="4867"/>
                </a:lnSpc>
              </a:pPr>
              <a:r>
                <a:rPr lang="en-US" sz="2967">
                  <a:solidFill>
                    <a:srgbClr val="FFFFFF"/>
                  </a:solidFill>
                  <a:latin typeface="Arimo"/>
                </a:rPr>
                <a:t>Mileage &amp; Fuel $3,000</a:t>
              </a:r>
            </a:p>
            <a:p>
              <a:pPr algn="l">
                <a:lnSpc>
                  <a:spcPts val="4867"/>
                </a:lnSpc>
              </a:pPr>
              <a:r>
                <a:rPr lang="en-US" sz="2967">
                  <a:solidFill>
                    <a:srgbClr val="FFFFFF"/>
                  </a:solidFill>
                  <a:latin typeface="Arimo"/>
                </a:rPr>
                <a:t>Printing Services $500</a:t>
              </a:r>
            </a:p>
            <a:p>
              <a:pPr algn="l">
                <a:lnSpc>
                  <a:spcPts val="4867"/>
                </a:lnSpc>
              </a:pPr>
              <a:r>
                <a:rPr lang="en-US" sz="2967">
                  <a:solidFill>
                    <a:srgbClr val="FFFFFF"/>
                  </a:solidFill>
                  <a:latin typeface="Arimo"/>
                </a:rPr>
                <a:t>Bus Passes  $1,200</a:t>
              </a:r>
            </a:p>
            <a:p>
              <a:pPr algn="l">
                <a:lnSpc>
                  <a:spcPts val="4867"/>
                </a:lnSpc>
              </a:pPr>
              <a:r>
                <a:rPr lang="en-US" sz="2967">
                  <a:solidFill>
                    <a:srgbClr val="FFFFFF"/>
                  </a:solidFill>
                  <a:latin typeface="Arimo"/>
                </a:rPr>
                <a:t>Specialized Opioid Recovery Training for Staff $8,000</a:t>
              </a:r>
            </a:p>
          </p:txBody>
        </p:sp>
        <p:sp>
          <p:nvSpPr>
            <p:cNvPr id="12" name="TextBox 12"/>
            <p:cNvSpPr txBox="1"/>
            <p:nvPr/>
          </p:nvSpPr>
          <p:spPr>
            <a:xfrm>
              <a:off x="0" y="10715773"/>
              <a:ext cx="7983127" cy="655142"/>
            </a:xfrm>
            <a:prstGeom prst="rect">
              <a:avLst/>
            </a:prstGeom>
          </p:spPr>
          <p:txBody>
            <a:bodyPr lIns="0" tIns="0" rIns="0" bIns="0" rtlCol="0" anchor="t">
              <a:spAutoFit/>
            </a:bodyPr>
            <a:lstStyle/>
            <a:p>
              <a:pPr algn="l">
                <a:lnSpc>
                  <a:spcPts val="4154"/>
                </a:lnSpc>
              </a:pPr>
              <a:r>
                <a:rPr lang="en-US" sz="2967">
                  <a:solidFill>
                    <a:srgbClr val="FFFFFF"/>
                  </a:solidFill>
                  <a:latin typeface="Now Bold"/>
                </a:rPr>
                <a:t>INDIRECT COST 10% $17,528.30</a:t>
              </a:r>
            </a:p>
          </p:txBody>
        </p:sp>
      </p:grpSp>
      <p:sp>
        <p:nvSpPr>
          <p:cNvPr id="13" name="Freeform 13"/>
          <p:cNvSpPr/>
          <p:nvPr/>
        </p:nvSpPr>
        <p:spPr>
          <a:xfrm>
            <a:off x="-4172167" y="-4577750"/>
            <a:ext cx="6591735" cy="6608256"/>
          </a:xfrm>
          <a:custGeom>
            <a:avLst/>
            <a:gdLst/>
            <a:ahLst/>
            <a:cxnLst/>
            <a:rect l="l" t="t" r="r" b="b"/>
            <a:pathLst>
              <a:path w="6591735" h="6608256">
                <a:moveTo>
                  <a:pt x="0" y="0"/>
                </a:moveTo>
                <a:lnTo>
                  <a:pt x="6591734" y="0"/>
                </a:lnTo>
                <a:lnTo>
                  <a:pt x="6591734" y="6608256"/>
                </a:lnTo>
                <a:lnTo>
                  <a:pt x="0" y="660825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12327385" y="1452509"/>
            <a:ext cx="4931915" cy="577996"/>
          </a:xfrm>
          <a:prstGeom prst="rect">
            <a:avLst/>
          </a:prstGeom>
        </p:spPr>
        <p:txBody>
          <a:bodyPr lIns="0" tIns="0" rIns="0" bIns="0" rtlCol="0" anchor="t">
            <a:spAutoFit/>
          </a:bodyPr>
          <a:lstStyle/>
          <a:p>
            <a:pPr algn="l">
              <a:lnSpc>
                <a:spcPts val="4759"/>
              </a:lnSpc>
            </a:pPr>
            <a:r>
              <a:rPr lang="en-US" sz="3399">
                <a:solidFill>
                  <a:srgbClr val="7EC8E3"/>
                </a:solidFill>
                <a:latin typeface="Now Heavy"/>
              </a:rPr>
              <a:t>Probation OSF Budget</a:t>
            </a:r>
          </a:p>
        </p:txBody>
      </p:sp>
      <p:sp>
        <p:nvSpPr>
          <p:cNvPr id="15" name="TextBox 15"/>
          <p:cNvSpPr txBox="1"/>
          <p:nvPr/>
        </p:nvSpPr>
        <p:spPr>
          <a:xfrm>
            <a:off x="11910211" y="203366"/>
            <a:ext cx="12755578" cy="1299315"/>
          </a:xfrm>
          <a:prstGeom prst="rect">
            <a:avLst/>
          </a:prstGeom>
        </p:spPr>
        <p:txBody>
          <a:bodyPr lIns="0" tIns="0" rIns="0" bIns="0" rtlCol="0" anchor="t">
            <a:spAutoFit/>
          </a:bodyPr>
          <a:lstStyle/>
          <a:p>
            <a:pPr algn="l">
              <a:lnSpc>
                <a:spcPts val="10568"/>
              </a:lnSpc>
            </a:pPr>
            <a:r>
              <a:rPr lang="en-US" sz="7548">
                <a:solidFill>
                  <a:srgbClr val="7EC8E3"/>
                </a:solidFill>
                <a:latin typeface="Now Heavy"/>
              </a:rPr>
              <a:t>$192,811.30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56" t="-9611" b="-9611"/>
            </a:stretch>
          </a:blipFill>
        </p:spPr>
        <p:txBody>
          <a:bodyPr/>
          <a:lstStyle/>
          <a:p>
            <a:endParaRPr lang="en-US"/>
          </a:p>
        </p:txBody>
      </p:sp>
      <p:sp>
        <p:nvSpPr>
          <p:cNvPr id="3" name="Freeform 3"/>
          <p:cNvSpPr/>
          <p:nvPr/>
        </p:nvSpPr>
        <p:spPr>
          <a:xfrm>
            <a:off x="-155566" y="-1300462"/>
            <a:ext cx="18971554" cy="12639798"/>
          </a:xfrm>
          <a:custGeom>
            <a:avLst/>
            <a:gdLst/>
            <a:ahLst/>
            <a:cxnLst/>
            <a:rect l="l" t="t" r="r" b="b"/>
            <a:pathLst>
              <a:path w="18971554" h="12639798">
                <a:moveTo>
                  <a:pt x="0" y="0"/>
                </a:moveTo>
                <a:lnTo>
                  <a:pt x="18971554" y="0"/>
                </a:lnTo>
                <a:lnTo>
                  <a:pt x="18971554" y="12639798"/>
                </a:lnTo>
                <a:lnTo>
                  <a:pt x="0" y="12639798"/>
                </a:lnTo>
                <a:lnTo>
                  <a:pt x="0" y="0"/>
                </a:lnTo>
                <a:close/>
              </a:path>
            </a:pathLst>
          </a:custGeom>
          <a:blipFill>
            <a:blip r:embed="rId3">
              <a:alphaModFix amt="9999"/>
            </a:blip>
            <a:stretch>
              <a:fillRect/>
            </a:stretch>
          </a:blipFill>
        </p:spPr>
        <p:txBody>
          <a:bodyPr/>
          <a:lstStyle/>
          <a:p>
            <a:endParaRPr lang="en-US"/>
          </a:p>
        </p:txBody>
      </p:sp>
      <p:sp>
        <p:nvSpPr>
          <p:cNvPr id="4" name="Freeform 4"/>
          <p:cNvSpPr/>
          <p:nvPr/>
        </p:nvSpPr>
        <p:spPr>
          <a:xfrm>
            <a:off x="14992133" y="0"/>
            <a:ext cx="6591735" cy="6608256"/>
          </a:xfrm>
          <a:custGeom>
            <a:avLst/>
            <a:gdLst/>
            <a:ahLst/>
            <a:cxnLst/>
            <a:rect l="l" t="t" r="r" b="b"/>
            <a:pathLst>
              <a:path w="6591735" h="6608256">
                <a:moveTo>
                  <a:pt x="0" y="0"/>
                </a:moveTo>
                <a:lnTo>
                  <a:pt x="6591734" y="0"/>
                </a:lnTo>
                <a:lnTo>
                  <a:pt x="6591734" y="6608256"/>
                </a:lnTo>
                <a:lnTo>
                  <a:pt x="0" y="6608256"/>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295867" y="3678744"/>
            <a:ext cx="6591735" cy="6608256"/>
          </a:xfrm>
          <a:custGeom>
            <a:avLst/>
            <a:gdLst/>
            <a:ahLst/>
            <a:cxnLst/>
            <a:rect l="l" t="t" r="r" b="b"/>
            <a:pathLst>
              <a:path w="6591735" h="6608256">
                <a:moveTo>
                  <a:pt x="0" y="0"/>
                </a:moveTo>
                <a:lnTo>
                  <a:pt x="6591734" y="0"/>
                </a:lnTo>
                <a:lnTo>
                  <a:pt x="6591734" y="6608256"/>
                </a:lnTo>
                <a:lnTo>
                  <a:pt x="0" y="6608256"/>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537069" y="122708"/>
            <a:ext cx="12755578" cy="1299315"/>
          </a:xfrm>
          <a:prstGeom prst="rect">
            <a:avLst/>
          </a:prstGeom>
        </p:spPr>
        <p:txBody>
          <a:bodyPr lIns="0" tIns="0" rIns="0" bIns="0" rtlCol="0" anchor="t">
            <a:spAutoFit/>
          </a:bodyPr>
          <a:lstStyle/>
          <a:p>
            <a:pPr algn="l">
              <a:lnSpc>
                <a:spcPts val="10568"/>
              </a:lnSpc>
            </a:pPr>
            <a:r>
              <a:rPr lang="en-US" sz="7548">
                <a:solidFill>
                  <a:srgbClr val="7EC8E3"/>
                </a:solidFill>
                <a:latin typeface="Now Heavy"/>
              </a:rPr>
              <a:t>Year 1 </a:t>
            </a:r>
          </a:p>
        </p:txBody>
      </p:sp>
      <p:sp>
        <p:nvSpPr>
          <p:cNvPr id="7" name="TextBox 7"/>
          <p:cNvSpPr txBox="1"/>
          <p:nvPr/>
        </p:nvSpPr>
        <p:spPr>
          <a:xfrm>
            <a:off x="2164254" y="1380561"/>
            <a:ext cx="14331914" cy="8357061"/>
          </a:xfrm>
          <a:prstGeom prst="rect">
            <a:avLst/>
          </a:prstGeom>
        </p:spPr>
        <p:txBody>
          <a:bodyPr lIns="0" tIns="0" rIns="0" bIns="0" rtlCol="0" anchor="t">
            <a:spAutoFit/>
          </a:bodyPr>
          <a:lstStyle/>
          <a:p>
            <a:pPr algn="just">
              <a:lnSpc>
                <a:spcPts val="5141"/>
              </a:lnSpc>
            </a:pPr>
            <a:r>
              <a:rPr lang="en-US" sz="2495">
                <a:solidFill>
                  <a:srgbClr val="FFFFFF"/>
                </a:solidFill>
                <a:latin typeface="Now Bold"/>
              </a:rPr>
              <a:t>BOS Approved MOU with HHSA on 05/21/2024</a:t>
            </a:r>
          </a:p>
          <a:p>
            <a:pPr marL="538838" lvl="1" indent="-269419" algn="just">
              <a:lnSpc>
                <a:spcPts val="5141"/>
              </a:lnSpc>
              <a:buFont typeface="Arial"/>
              <a:buChar char="•"/>
            </a:pPr>
            <a:r>
              <a:rPr lang="en-US" sz="2495">
                <a:solidFill>
                  <a:srgbClr val="FFFFFF"/>
                </a:solidFill>
                <a:latin typeface="Now"/>
              </a:rPr>
              <a:t>BOS Item #24-0258 HHSA Opioid Settlement Funding Out Agreements</a:t>
            </a:r>
          </a:p>
          <a:p>
            <a:pPr marL="538838" lvl="1" indent="-269419" algn="just">
              <a:lnSpc>
                <a:spcPts val="5141"/>
              </a:lnSpc>
              <a:buFont typeface="Arial"/>
              <a:buChar char="•"/>
            </a:pPr>
            <a:r>
              <a:rPr lang="en-US" sz="2495">
                <a:solidFill>
                  <a:srgbClr val="FFFFFF"/>
                </a:solidFill>
                <a:latin typeface="Now"/>
              </a:rPr>
              <a:t>1.0 FTE Approved for Fiscal Year 2024/2025 </a:t>
            </a:r>
          </a:p>
          <a:p>
            <a:pPr marL="1077676" lvl="2" indent="-359225" algn="just">
              <a:lnSpc>
                <a:spcPts val="5141"/>
              </a:lnSpc>
              <a:buFont typeface="Arial"/>
              <a:buChar char="⚬"/>
            </a:pPr>
            <a:r>
              <a:rPr lang="en-US" sz="2495">
                <a:solidFill>
                  <a:srgbClr val="FFFFFF"/>
                </a:solidFill>
                <a:latin typeface="Now"/>
              </a:rPr>
              <a:t>Recruitment Preparation Began 05/2024</a:t>
            </a:r>
          </a:p>
          <a:p>
            <a:pPr marL="1077676" lvl="2" indent="-359225" algn="just">
              <a:lnSpc>
                <a:spcPts val="5141"/>
              </a:lnSpc>
              <a:buFont typeface="Arial"/>
              <a:buChar char="⚬"/>
            </a:pPr>
            <a:r>
              <a:rPr lang="en-US" sz="2495">
                <a:solidFill>
                  <a:srgbClr val="FFFFFF"/>
                </a:solidFill>
                <a:latin typeface="Now"/>
              </a:rPr>
              <a:t>Posting Should Occur 07/2024</a:t>
            </a:r>
          </a:p>
          <a:p>
            <a:pPr algn="just">
              <a:lnSpc>
                <a:spcPts val="5141"/>
              </a:lnSpc>
            </a:pPr>
            <a:r>
              <a:rPr lang="en-US" sz="2495">
                <a:solidFill>
                  <a:srgbClr val="FFFFFF"/>
                </a:solidFill>
                <a:latin typeface="Now Bold"/>
              </a:rPr>
              <a:t>The Probation Department will Receive Outreach Trailer in the First Week of July 2024</a:t>
            </a:r>
          </a:p>
          <a:p>
            <a:pPr marL="538838" lvl="1" indent="-269419" algn="just">
              <a:lnSpc>
                <a:spcPts val="5141"/>
              </a:lnSpc>
              <a:buFont typeface="Arial"/>
              <a:buChar char="•"/>
            </a:pPr>
            <a:r>
              <a:rPr lang="en-US" sz="2495">
                <a:solidFill>
                  <a:srgbClr val="FFFFFF"/>
                </a:solidFill>
                <a:latin typeface="Now"/>
              </a:rPr>
              <a:t>Begin Purchase of Equipment</a:t>
            </a:r>
          </a:p>
          <a:p>
            <a:pPr marL="538838" lvl="1" indent="-269419" algn="just">
              <a:lnSpc>
                <a:spcPts val="5141"/>
              </a:lnSpc>
              <a:buFont typeface="Arial"/>
              <a:buChar char="•"/>
            </a:pPr>
            <a:r>
              <a:rPr lang="en-US" sz="2495">
                <a:solidFill>
                  <a:srgbClr val="FFFFFF"/>
                </a:solidFill>
                <a:latin typeface="Now"/>
              </a:rPr>
              <a:t>Train Staff Assigned to OEP</a:t>
            </a:r>
          </a:p>
          <a:p>
            <a:pPr marL="538838" lvl="1" indent="-269419" algn="just">
              <a:lnSpc>
                <a:spcPts val="5141"/>
              </a:lnSpc>
              <a:buFont typeface="Arial"/>
              <a:buChar char="•"/>
            </a:pPr>
            <a:r>
              <a:rPr lang="en-US" sz="2495">
                <a:solidFill>
                  <a:srgbClr val="FFFFFF"/>
                </a:solidFill>
                <a:latin typeface="Now"/>
              </a:rPr>
              <a:t>Work w/ HHSA on Materials for Distribution Development</a:t>
            </a:r>
          </a:p>
          <a:p>
            <a:pPr marL="538838" lvl="1" indent="-269419" algn="just">
              <a:lnSpc>
                <a:spcPts val="5141"/>
              </a:lnSpc>
              <a:buFont typeface="Arial"/>
              <a:buChar char="•"/>
            </a:pPr>
            <a:r>
              <a:rPr lang="en-US" sz="2495">
                <a:solidFill>
                  <a:srgbClr val="FFFFFF"/>
                </a:solidFill>
                <a:latin typeface="Now"/>
              </a:rPr>
              <a:t>Developing Schedule of Locations </a:t>
            </a:r>
          </a:p>
          <a:p>
            <a:pPr marL="1077676" lvl="2" indent="-359225" algn="just">
              <a:lnSpc>
                <a:spcPts val="5141"/>
              </a:lnSpc>
              <a:buFont typeface="Arial"/>
              <a:buChar char="⚬"/>
            </a:pPr>
            <a:r>
              <a:rPr lang="en-US" sz="2495">
                <a:solidFill>
                  <a:srgbClr val="FFFFFF"/>
                </a:solidFill>
                <a:latin typeface="Now"/>
              </a:rPr>
              <a:t>Develop MOU w/ County Library, Sheriff (Jails), Superior Courts</a:t>
            </a:r>
          </a:p>
          <a:p>
            <a:pPr marL="1077676" lvl="2" indent="-359225" algn="just">
              <a:lnSpc>
                <a:spcPts val="5141"/>
              </a:lnSpc>
              <a:buFont typeface="Arial"/>
              <a:buChar char="⚬"/>
            </a:pPr>
            <a:r>
              <a:rPr lang="en-US" sz="2495">
                <a:solidFill>
                  <a:srgbClr val="FFFFFF"/>
                </a:solidFill>
                <a:latin typeface="Now"/>
              </a:rPr>
              <a:t>Publish Schedule</a:t>
            </a:r>
          </a:p>
          <a:p>
            <a:pPr algn="just">
              <a:lnSpc>
                <a:spcPts val="5141"/>
              </a:lnSpc>
            </a:pPr>
            <a:r>
              <a:rPr lang="en-US" sz="2495">
                <a:solidFill>
                  <a:srgbClr val="FFFFFF"/>
                </a:solidFill>
                <a:latin typeface="Now Bold"/>
              </a:rPr>
              <a:t>Probation is collaborating with other recipients of Opioid Settlement Funds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56" t="-9611" b="-9611"/>
            </a:stretch>
          </a:blipFill>
        </p:spPr>
        <p:txBody>
          <a:bodyPr/>
          <a:lstStyle/>
          <a:p>
            <a:endParaRPr lang="en-US"/>
          </a:p>
        </p:txBody>
      </p:sp>
      <p:sp>
        <p:nvSpPr>
          <p:cNvPr id="3" name="Freeform 3"/>
          <p:cNvSpPr/>
          <p:nvPr/>
        </p:nvSpPr>
        <p:spPr>
          <a:xfrm>
            <a:off x="-1115986" y="-100284"/>
            <a:ext cx="19582269" cy="11015027"/>
          </a:xfrm>
          <a:custGeom>
            <a:avLst/>
            <a:gdLst/>
            <a:ahLst/>
            <a:cxnLst/>
            <a:rect l="l" t="t" r="r" b="b"/>
            <a:pathLst>
              <a:path w="19582269" h="11015027">
                <a:moveTo>
                  <a:pt x="0" y="0"/>
                </a:moveTo>
                <a:lnTo>
                  <a:pt x="19582269" y="0"/>
                </a:lnTo>
                <a:lnTo>
                  <a:pt x="19582269" y="11015026"/>
                </a:lnTo>
                <a:lnTo>
                  <a:pt x="0" y="11015026"/>
                </a:lnTo>
                <a:lnTo>
                  <a:pt x="0" y="0"/>
                </a:lnTo>
                <a:close/>
              </a:path>
            </a:pathLst>
          </a:custGeom>
          <a:blipFill>
            <a:blip r:embed="rId3">
              <a:alphaModFix amt="9999"/>
            </a:blip>
            <a:stretch>
              <a:fillRect/>
            </a:stretch>
          </a:blipFill>
        </p:spPr>
        <p:txBody>
          <a:bodyPr/>
          <a:lstStyle/>
          <a:p>
            <a:endParaRPr lang="en-US"/>
          </a:p>
        </p:txBody>
      </p:sp>
      <p:sp>
        <p:nvSpPr>
          <p:cNvPr id="4" name="Freeform 4"/>
          <p:cNvSpPr/>
          <p:nvPr/>
        </p:nvSpPr>
        <p:spPr>
          <a:xfrm>
            <a:off x="2104465" y="2730902"/>
            <a:ext cx="5940458" cy="2313777"/>
          </a:xfrm>
          <a:custGeom>
            <a:avLst/>
            <a:gdLst/>
            <a:ahLst/>
            <a:cxnLst/>
            <a:rect l="l" t="t" r="r" b="b"/>
            <a:pathLst>
              <a:path w="5940458" h="2313777">
                <a:moveTo>
                  <a:pt x="0" y="0"/>
                </a:moveTo>
                <a:lnTo>
                  <a:pt x="5940457" y="0"/>
                </a:lnTo>
                <a:lnTo>
                  <a:pt x="5940457" y="2313777"/>
                </a:lnTo>
                <a:lnTo>
                  <a:pt x="0" y="2313777"/>
                </a:lnTo>
                <a:lnTo>
                  <a:pt x="0" y="0"/>
                </a:lnTo>
                <a:close/>
              </a:path>
            </a:pathLst>
          </a:custGeom>
          <a:blipFill>
            <a:blip r:embed="rId4">
              <a:alphaModFix amt="65999"/>
            </a:blip>
            <a:stretch>
              <a:fillRect t="-1348" b="-1348"/>
            </a:stretch>
          </a:blipFill>
        </p:spPr>
        <p:txBody>
          <a:bodyPr/>
          <a:lstStyle/>
          <a:p>
            <a:endParaRPr lang="en-US"/>
          </a:p>
        </p:txBody>
      </p:sp>
      <p:sp>
        <p:nvSpPr>
          <p:cNvPr id="5" name="Freeform 5"/>
          <p:cNvSpPr/>
          <p:nvPr/>
        </p:nvSpPr>
        <p:spPr>
          <a:xfrm>
            <a:off x="2104465" y="5579060"/>
            <a:ext cx="5940458" cy="2313777"/>
          </a:xfrm>
          <a:custGeom>
            <a:avLst/>
            <a:gdLst/>
            <a:ahLst/>
            <a:cxnLst/>
            <a:rect l="l" t="t" r="r" b="b"/>
            <a:pathLst>
              <a:path w="5940458" h="2313777">
                <a:moveTo>
                  <a:pt x="0" y="0"/>
                </a:moveTo>
                <a:lnTo>
                  <a:pt x="5940457" y="0"/>
                </a:lnTo>
                <a:lnTo>
                  <a:pt x="5940457" y="2313777"/>
                </a:lnTo>
                <a:lnTo>
                  <a:pt x="0" y="2313777"/>
                </a:lnTo>
                <a:lnTo>
                  <a:pt x="0" y="0"/>
                </a:lnTo>
                <a:close/>
              </a:path>
            </a:pathLst>
          </a:custGeom>
          <a:blipFill>
            <a:blip r:embed="rId4">
              <a:alphaModFix amt="65999"/>
            </a:blip>
            <a:stretch>
              <a:fillRect t="-1348" b="-1348"/>
            </a:stretch>
          </a:blipFill>
        </p:spPr>
        <p:txBody>
          <a:bodyPr/>
          <a:lstStyle/>
          <a:p>
            <a:endParaRPr lang="en-US"/>
          </a:p>
        </p:txBody>
      </p:sp>
      <p:sp>
        <p:nvSpPr>
          <p:cNvPr id="6" name="Freeform 6"/>
          <p:cNvSpPr/>
          <p:nvPr/>
        </p:nvSpPr>
        <p:spPr>
          <a:xfrm>
            <a:off x="10114137" y="2602187"/>
            <a:ext cx="3218161" cy="3029983"/>
          </a:xfrm>
          <a:custGeom>
            <a:avLst/>
            <a:gdLst/>
            <a:ahLst/>
            <a:cxnLst/>
            <a:rect l="l" t="t" r="r" b="b"/>
            <a:pathLst>
              <a:path w="3218161" h="3029983">
                <a:moveTo>
                  <a:pt x="0" y="0"/>
                </a:moveTo>
                <a:lnTo>
                  <a:pt x="3218161" y="0"/>
                </a:lnTo>
                <a:lnTo>
                  <a:pt x="3218161" y="3029984"/>
                </a:lnTo>
                <a:lnTo>
                  <a:pt x="0" y="3029984"/>
                </a:lnTo>
                <a:lnTo>
                  <a:pt x="0" y="0"/>
                </a:lnTo>
                <a:close/>
              </a:path>
            </a:pathLst>
          </a:custGeom>
          <a:blipFill>
            <a:blip r:embed="rId5"/>
            <a:stretch>
              <a:fillRect/>
            </a:stretch>
          </a:blipFill>
        </p:spPr>
        <p:txBody>
          <a:bodyPr/>
          <a:lstStyle/>
          <a:p>
            <a:endParaRPr lang="en-US"/>
          </a:p>
        </p:txBody>
      </p:sp>
      <p:sp>
        <p:nvSpPr>
          <p:cNvPr id="7" name="Freeform 7"/>
          <p:cNvSpPr/>
          <p:nvPr/>
        </p:nvSpPr>
        <p:spPr>
          <a:xfrm>
            <a:off x="10930218" y="5579060"/>
            <a:ext cx="5940458" cy="2313777"/>
          </a:xfrm>
          <a:custGeom>
            <a:avLst/>
            <a:gdLst/>
            <a:ahLst/>
            <a:cxnLst/>
            <a:rect l="l" t="t" r="r" b="b"/>
            <a:pathLst>
              <a:path w="5940458" h="2313777">
                <a:moveTo>
                  <a:pt x="0" y="0"/>
                </a:moveTo>
                <a:lnTo>
                  <a:pt x="5940457" y="0"/>
                </a:lnTo>
                <a:lnTo>
                  <a:pt x="5940457" y="2313777"/>
                </a:lnTo>
                <a:lnTo>
                  <a:pt x="0" y="2313777"/>
                </a:lnTo>
                <a:lnTo>
                  <a:pt x="0" y="0"/>
                </a:lnTo>
                <a:close/>
              </a:path>
            </a:pathLst>
          </a:custGeom>
          <a:blipFill>
            <a:blip r:embed="rId4">
              <a:alphaModFix amt="65999"/>
            </a:blip>
            <a:stretch>
              <a:fillRect t="-1348" b="-1348"/>
            </a:stretch>
          </a:blipFill>
        </p:spPr>
        <p:txBody>
          <a:bodyPr/>
          <a:lstStyle/>
          <a:p>
            <a:endParaRPr lang="en-US"/>
          </a:p>
        </p:txBody>
      </p:sp>
      <p:sp>
        <p:nvSpPr>
          <p:cNvPr id="8" name="Freeform 8"/>
          <p:cNvSpPr/>
          <p:nvPr/>
        </p:nvSpPr>
        <p:spPr>
          <a:xfrm>
            <a:off x="9312918" y="4528393"/>
            <a:ext cx="2207556" cy="2207556"/>
          </a:xfrm>
          <a:custGeom>
            <a:avLst/>
            <a:gdLst/>
            <a:ahLst/>
            <a:cxnLst/>
            <a:rect l="l" t="t" r="r" b="b"/>
            <a:pathLst>
              <a:path w="2207556" h="2207556">
                <a:moveTo>
                  <a:pt x="0" y="0"/>
                </a:moveTo>
                <a:lnTo>
                  <a:pt x="2207556" y="0"/>
                </a:lnTo>
                <a:lnTo>
                  <a:pt x="2207556" y="2207555"/>
                </a:lnTo>
                <a:lnTo>
                  <a:pt x="0" y="2207555"/>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2182473" y="2875693"/>
            <a:ext cx="5784442" cy="1986094"/>
          </a:xfrm>
          <a:prstGeom prst="rect">
            <a:avLst/>
          </a:prstGeom>
        </p:spPr>
        <p:txBody>
          <a:bodyPr lIns="0" tIns="0" rIns="0" bIns="0" rtlCol="0" anchor="t">
            <a:spAutoFit/>
          </a:bodyPr>
          <a:lstStyle/>
          <a:p>
            <a:pPr algn="l">
              <a:lnSpc>
                <a:spcPts val="3160"/>
              </a:lnSpc>
            </a:pPr>
            <a:r>
              <a:rPr lang="en-US" sz="2257">
                <a:solidFill>
                  <a:srgbClr val="FFFFFF"/>
                </a:solidFill>
                <a:latin typeface="Canva Sans Bold"/>
              </a:rPr>
              <a:t>Nikki Moeszinger</a:t>
            </a:r>
          </a:p>
          <a:p>
            <a:pPr algn="l">
              <a:lnSpc>
                <a:spcPts val="3160"/>
              </a:lnSpc>
            </a:pPr>
            <a:r>
              <a:rPr lang="en-US" sz="2257">
                <a:solidFill>
                  <a:srgbClr val="FFFFFF"/>
                </a:solidFill>
                <a:latin typeface="Canva Sans Bold"/>
              </a:rPr>
              <a:t>Chief Fiscal Officer</a:t>
            </a:r>
          </a:p>
          <a:p>
            <a:pPr algn="l">
              <a:lnSpc>
                <a:spcPts val="3160"/>
              </a:lnSpc>
            </a:pPr>
            <a:r>
              <a:rPr lang="en-US" sz="2257">
                <a:solidFill>
                  <a:srgbClr val="FFFFFF"/>
                </a:solidFill>
                <a:latin typeface="Canva Sans Bold"/>
              </a:rPr>
              <a:t>El Dorado County Probation Department </a:t>
            </a:r>
          </a:p>
          <a:p>
            <a:pPr algn="l">
              <a:lnSpc>
                <a:spcPts val="3160"/>
              </a:lnSpc>
            </a:pPr>
            <a:r>
              <a:rPr lang="en-US" sz="2257">
                <a:solidFill>
                  <a:srgbClr val="FFFFFF"/>
                </a:solidFill>
                <a:latin typeface="Canva Sans Bold"/>
              </a:rPr>
              <a:t>Phone: 530-621-6066</a:t>
            </a:r>
          </a:p>
          <a:p>
            <a:pPr algn="l">
              <a:lnSpc>
                <a:spcPts val="3160"/>
              </a:lnSpc>
            </a:pPr>
            <a:r>
              <a:rPr lang="en-US" sz="2257">
                <a:solidFill>
                  <a:srgbClr val="FFFFFF"/>
                </a:solidFill>
                <a:latin typeface="Canva Sans Bold"/>
              </a:rPr>
              <a:t>Email: nikki.moeszinger@edcgov.us</a:t>
            </a:r>
          </a:p>
        </p:txBody>
      </p:sp>
      <p:sp>
        <p:nvSpPr>
          <p:cNvPr id="10" name="TextBox 10"/>
          <p:cNvSpPr txBox="1"/>
          <p:nvPr/>
        </p:nvSpPr>
        <p:spPr>
          <a:xfrm>
            <a:off x="2182602" y="5723851"/>
            <a:ext cx="5784183" cy="1986094"/>
          </a:xfrm>
          <a:prstGeom prst="rect">
            <a:avLst/>
          </a:prstGeom>
        </p:spPr>
        <p:txBody>
          <a:bodyPr lIns="0" tIns="0" rIns="0" bIns="0" rtlCol="0" anchor="t">
            <a:spAutoFit/>
          </a:bodyPr>
          <a:lstStyle/>
          <a:p>
            <a:pPr algn="l">
              <a:lnSpc>
                <a:spcPts val="3160"/>
              </a:lnSpc>
            </a:pPr>
            <a:r>
              <a:rPr lang="en-US" sz="2257">
                <a:solidFill>
                  <a:srgbClr val="FFFFFF"/>
                </a:solidFill>
                <a:latin typeface="Canva Sans Bold"/>
              </a:rPr>
              <a:t>Geri Payne</a:t>
            </a:r>
          </a:p>
          <a:p>
            <a:pPr algn="l">
              <a:lnSpc>
                <a:spcPts val="3160"/>
              </a:lnSpc>
            </a:pPr>
            <a:r>
              <a:rPr lang="en-US" sz="2257">
                <a:solidFill>
                  <a:srgbClr val="FFFFFF"/>
                </a:solidFill>
                <a:latin typeface="Canva Sans Bold"/>
              </a:rPr>
              <a:t>Grants Administrative Analyst</a:t>
            </a:r>
          </a:p>
          <a:p>
            <a:pPr algn="l">
              <a:lnSpc>
                <a:spcPts val="3160"/>
              </a:lnSpc>
            </a:pPr>
            <a:r>
              <a:rPr lang="en-US" sz="2257">
                <a:solidFill>
                  <a:srgbClr val="FFFFFF"/>
                </a:solidFill>
                <a:latin typeface="Canva Sans Bold"/>
              </a:rPr>
              <a:t>El Dorado County Probation Department </a:t>
            </a:r>
          </a:p>
          <a:p>
            <a:pPr algn="l">
              <a:lnSpc>
                <a:spcPts val="3160"/>
              </a:lnSpc>
            </a:pPr>
            <a:r>
              <a:rPr lang="en-US" sz="2257">
                <a:solidFill>
                  <a:srgbClr val="FFFFFF"/>
                </a:solidFill>
                <a:latin typeface="Canva Sans Bold"/>
              </a:rPr>
              <a:t>Phone: 530-621-6079</a:t>
            </a:r>
          </a:p>
          <a:p>
            <a:pPr algn="l">
              <a:lnSpc>
                <a:spcPts val="3160"/>
              </a:lnSpc>
            </a:pPr>
            <a:r>
              <a:rPr lang="en-US" sz="2257">
                <a:solidFill>
                  <a:srgbClr val="FFFFFF"/>
                </a:solidFill>
                <a:latin typeface="Canva Sans Bold"/>
              </a:rPr>
              <a:t>Email: geri.payne@edcgov.us</a:t>
            </a:r>
          </a:p>
        </p:txBody>
      </p:sp>
      <p:sp>
        <p:nvSpPr>
          <p:cNvPr id="11" name="TextBox 11"/>
          <p:cNvSpPr txBox="1"/>
          <p:nvPr/>
        </p:nvSpPr>
        <p:spPr>
          <a:xfrm>
            <a:off x="537106" y="380116"/>
            <a:ext cx="8173310" cy="1636411"/>
          </a:xfrm>
          <a:prstGeom prst="rect">
            <a:avLst/>
          </a:prstGeom>
        </p:spPr>
        <p:txBody>
          <a:bodyPr lIns="0" tIns="0" rIns="0" bIns="0" rtlCol="0" anchor="t">
            <a:spAutoFit/>
          </a:bodyPr>
          <a:lstStyle/>
          <a:p>
            <a:pPr algn="l">
              <a:lnSpc>
                <a:spcPts val="6583"/>
              </a:lnSpc>
            </a:pPr>
            <a:r>
              <a:rPr lang="en-US" sz="4702">
                <a:solidFill>
                  <a:srgbClr val="7EC8E3"/>
                </a:solidFill>
                <a:latin typeface="Now Heavy"/>
              </a:rPr>
              <a:t>Probation Department Contact Information</a:t>
            </a:r>
          </a:p>
        </p:txBody>
      </p:sp>
      <p:sp>
        <p:nvSpPr>
          <p:cNvPr id="12" name="TextBox 12"/>
          <p:cNvSpPr txBox="1"/>
          <p:nvPr/>
        </p:nvSpPr>
        <p:spPr>
          <a:xfrm>
            <a:off x="11086234" y="5723851"/>
            <a:ext cx="5784442" cy="1986094"/>
          </a:xfrm>
          <a:prstGeom prst="rect">
            <a:avLst/>
          </a:prstGeom>
        </p:spPr>
        <p:txBody>
          <a:bodyPr lIns="0" tIns="0" rIns="0" bIns="0" rtlCol="0" anchor="t">
            <a:spAutoFit/>
          </a:bodyPr>
          <a:lstStyle/>
          <a:p>
            <a:pPr algn="l">
              <a:lnSpc>
                <a:spcPts val="3160"/>
              </a:lnSpc>
            </a:pPr>
            <a:r>
              <a:rPr lang="en-US" sz="2257">
                <a:solidFill>
                  <a:srgbClr val="FFFFFF"/>
                </a:solidFill>
                <a:latin typeface="Canva Sans Bold"/>
              </a:rPr>
              <a:t>Brian J. Richart</a:t>
            </a:r>
          </a:p>
          <a:p>
            <a:pPr algn="l">
              <a:lnSpc>
                <a:spcPts val="3160"/>
              </a:lnSpc>
            </a:pPr>
            <a:r>
              <a:rPr lang="en-US" sz="2257">
                <a:solidFill>
                  <a:srgbClr val="FFFFFF"/>
                </a:solidFill>
                <a:latin typeface="Canva Sans Bold"/>
              </a:rPr>
              <a:t>Chief Probation Officer</a:t>
            </a:r>
          </a:p>
          <a:p>
            <a:pPr algn="l">
              <a:lnSpc>
                <a:spcPts val="3160"/>
              </a:lnSpc>
            </a:pPr>
            <a:r>
              <a:rPr lang="en-US" sz="2257">
                <a:solidFill>
                  <a:srgbClr val="FFFFFF"/>
                </a:solidFill>
                <a:latin typeface="Canva Sans Bold"/>
              </a:rPr>
              <a:t>El Dorado County Probation Department </a:t>
            </a:r>
          </a:p>
          <a:p>
            <a:pPr algn="l">
              <a:lnSpc>
                <a:spcPts val="3160"/>
              </a:lnSpc>
            </a:pPr>
            <a:r>
              <a:rPr lang="en-US" sz="2257">
                <a:solidFill>
                  <a:srgbClr val="FFFFFF"/>
                </a:solidFill>
                <a:latin typeface="Canva Sans Bold"/>
              </a:rPr>
              <a:t>Phone: 530-621-5625</a:t>
            </a:r>
          </a:p>
          <a:p>
            <a:pPr algn="l">
              <a:lnSpc>
                <a:spcPts val="3160"/>
              </a:lnSpc>
            </a:pPr>
            <a:r>
              <a:rPr lang="en-US" sz="2257">
                <a:solidFill>
                  <a:srgbClr val="FFFFFF"/>
                </a:solidFill>
                <a:latin typeface="Canva Sans Bold"/>
              </a:rPr>
              <a:t>Email: brian.richart@edcgov.us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56" t="-9611" b="-9611"/>
            </a:stretch>
          </a:blipFill>
        </p:spPr>
        <p:txBody>
          <a:bodyPr/>
          <a:lstStyle/>
          <a:p>
            <a:endParaRPr lang="en-US"/>
          </a:p>
        </p:txBody>
      </p:sp>
      <p:sp>
        <p:nvSpPr>
          <p:cNvPr id="3" name="Freeform 3"/>
          <p:cNvSpPr/>
          <p:nvPr/>
        </p:nvSpPr>
        <p:spPr>
          <a:xfrm>
            <a:off x="14992133" y="0"/>
            <a:ext cx="6591735" cy="6608256"/>
          </a:xfrm>
          <a:custGeom>
            <a:avLst/>
            <a:gdLst/>
            <a:ahLst/>
            <a:cxnLst/>
            <a:rect l="l" t="t" r="r" b="b"/>
            <a:pathLst>
              <a:path w="6591735" h="6608256">
                <a:moveTo>
                  <a:pt x="0" y="0"/>
                </a:moveTo>
                <a:lnTo>
                  <a:pt x="6591734" y="0"/>
                </a:lnTo>
                <a:lnTo>
                  <a:pt x="6591734" y="6608256"/>
                </a:lnTo>
                <a:lnTo>
                  <a:pt x="0" y="660825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3295867" y="3678744"/>
            <a:ext cx="6591735" cy="6608256"/>
          </a:xfrm>
          <a:custGeom>
            <a:avLst/>
            <a:gdLst/>
            <a:ahLst/>
            <a:cxnLst/>
            <a:rect l="l" t="t" r="r" b="b"/>
            <a:pathLst>
              <a:path w="6591735" h="6608256">
                <a:moveTo>
                  <a:pt x="0" y="0"/>
                </a:moveTo>
                <a:lnTo>
                  <a:pt x="6591734" y="0"/>
                </a:lnTo>
                <a:lnTo>
                  <a:pt x="6591734" y="6608256"/>
                </a:lnTo>
                <a:lnTo>
                  <a:pt x="0" y="660825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465695" y="-982858"/>
            <a:ext cx="24134947" cy="12252717"/>
          </a:xfrm>
          <a:custGeom>
            <a:avLst/>
            <a:gdLst/>
            <a:ahLst/>
            <a:cxnLst/>
            <a:rect l="l" t="t" r="r" b="b"/>
            <a:pathLst>
              <a:path w="24134947" h="12252717">
                <a:moveTo>
                  <a:pt x="0" y="0"/>
                </a:moveTo>
                <a:lnTo>
                  <a:pt x="24134947" y="0"/>
                </a:lnTo>
                <a:lnTo>
                  <a:pt x="24134947" y="12252716"/>
                </a:lnTo>
                <a:lnTo>
                  <a:pt x="0" y="12252716"/>
                </a:lnTo>
                <a:lnTo>
                  <a:pt x="0" y="0"/>
                </a:lnTo>
                <a:close/>
              </a:path>
            </a:pathLst>
          </a:custGeom>
          <a:blipFill>
            <a:blip r:embed="rId5">
              <a:alphaModFix amt="9999"/>
            </a:blip>
            <a:stretch>
              <a:fillRect t="-22142" b="-22142"/>
            </a:stretch>
          </a:blipFill>
        </p:spPr>
        <p:txBody>
          <a:bodyPr/>
          <a:lstStyle/>
          <a:p>
            <a:endParaRPr lang="en-US"/>
          </a:p>
        </p:txBody>
      </p:sp>
      <p:sp>
        <p:nvSpPr>
          <p:cNvPr id="6" name="TextBox 6"/>
          <p:cNvSpPr txBox="1"/>
          <p:nvPr/>
        </p:nvSpPr>
        <p:spPr>
          <a:xfrm>
            <a:off x="5532422" y="4422405"/>
            <a:ext cx="5578210" cy="1299315"/>
          </a:xfrm>
          <a:prstGeom prst="rect">
            <a:avLst/>
          </a:prstGeom>
        </p:spPr>
        <p:txBody>
          <a:bodyPr lIns="0" tIns="0" rIns="0" bIns="0" rtlCol="0" anchor="t">
            <a:spAutoFit/>
          </a:bodyPr>
          <a:lstStyle/>
          <a:p>
            <a:pPr algn="l">
              <a:lnSpc>
                <a:spcPts val="10568"/>
              </a:lnSpc>
            </a:pPr>
            <a:r>
              <a:rPr lang="en-US" sz="7548">
                <a:solidFill>
                  <a:srgbClr val="7EC8E3"/>
                </a:solidFill>
                <a:latin typeface="Now Heavy"/>
              </a:rPr>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56" t="-9611" b="-9611"/>
            </a:stretch>
          </a:blipFill>
        </p:spPr>
        <p:txBody>
          <a:bodyPr/>
          <a:lstStyle/>
          <a:p>
            <a:endParaRPr lang="en-US"/>
          </a:p>
        </p:txBody>
      </p:sp>
      <p:sp>
        <p:nvSpPr>
          <p:cNvPr id="3" name="Freeform 3"/>
          <p:cNvSpPr/>
          <p:nvPr/>
        </p:nvSpPr>
        <p:spPr>
          <a:xfrm>
            <a:off x="634442" y="4198369"/>
            <a:ext cx="4740750" cy="3571724"/>
          </a:xfrm>
          <a:custGeom>
            <a:avLst/>
            <a:gdLst/>
            <a:ahLst/>
            <a:cxnLst/>
            <a:rect l="l" t="t" r="r" b="b"/>
            <a:pathLst>
              <a:path w="4740750" h="3571724">
                <a:moveTo>
                  <a:pt x="0" y="0"/>
                </a:moveTo>
                <a:lnTo>
                  <a:pt x="4740750" y="0"/>
                </a:lnTo>
                <a:lnTo>
                  <a:pt x="4740750" y="3571725"/>
                </a:lnTo>
                <a:lnTo>
                  <a:pt x="0" y="3571725"/>
                </a:lnTo>
                <a:lnTo>
                  <a:pt x="0" y="0"/>
                </a:lnTo>
                <a:close/>
              </a:path>
            </a:pathLst>
          </a:custGeom>
          <a:blipFill>
            <a:blip r:embed="rId4"/>
            <a:stretch>
              <a:fillRect/>
            </a:stretch>
          </a:blipFill>
        </p:spPr>
        <p:txBody>
          <a:bodyPr/>
          <a:lstStyle/>
          <a:p>
            <a:endParaRPr lang="en-US"/>
          </a:p>
        </p:txBody>
      </p:sp>
      <p:sp>
        <p:nvSpPr>
          <p:cNvPr id="4" name="Freeform 4"/>
          <p:cNvSpPr/>
          <p:nvPr/>
        </p:nvSpPr>
        <p:spPr>
          <a:xfrm>
            <a:off x="0" y="6477612"/>
            <a:ext cx="2461853" cy="2461853"/>
          </a:xfrm>
          <a:custGeom>
            <a:avLst/>
            <a:gdLst/>
            <a:ahLst/>
            <a:cxnLst/>
            <a:rect l="l" t="t" r="r" b="b"/>
            <a:pathLst>
              <a:path w="2461853" h="2461853">
                <a:moveTo>
                  <a:pt x="0" y="0"/>
                </a:moveTo>
                <a:lnTo>
                  <a:pt x="2461853" y="0"/>
                </a:lnTo>
                <a:lnTo>
                  <a:pt x="2461853" y="2461853"/>
                </a:lnTo>
                <a:lnTo>
                  <a:pt x="0" y="2461853"/>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9973856" y="6218698"/>
            <a:ext cx="5315217" cy="460677"/>
          </a:xfrm>
          <a:prstGeom prst="rect">
            <a:avLst/>
          </a:prstGeom>
        </p:spPr>
        <p:txBody>
          <a:bodyPr lIns="0" tIns="0" rIns="0" bIns="0" rtlCol="0" anchor="t">
            <a:spAutoFit/>
          </a:bodyPr>
          <a:lstStyle/>
          <a:p>
            <a:pPr algn="l">
              <a:lnSpc>
                <a:spcPts val="3729"/>
              </a:lnSpc>
            </a:pPr>
            <a:endParaRPr/>
          </a:p>
        </p:txBody>
      </p:sp>
      <p:sp>
        <p:nvSpPr>
          <p:cNvPr id="6" name="TextBox 6"/>
          <p:cNvSpPr txBox="1"/>
          <p:nvPr/>
        </p:nvSpPr>
        <p:spPr>
          <a:xfrm>
            <a:off x="8562126" y="8743950"/>
            <a:ext cx="8428388" cy="514350"/>
          </a:xfrm>
          <a:prstGeom prst="rect">
            <a:avLst/>
          </a:prstGeom>
        </p:spPr>
        <p:txBody>
          <a:bodyPr lIns="0" tIns="0" rIns="0" bIns="0" rtlCol="0" anchor="t">
            <a:spAutoFit/>
          </a:bodyPr>
          <a:lstStyle/>
          <a:p>
            <a:pPr algn="l">
              <a:lnSpc>
                <a:spcPts val="4200"/>
              </a:lnSpc>
            </a:pPr>
            <a:r>
              <a:rPr lang="en-US" sz="3000">
                <a:solidFill>
                  <a:srgbClr val="FFFFFF"/>
                </a:solidFill>
                <a:latin typeface="Garet"/>
              </a:rPr>
              <a:t>Safe Communities through Changed Lives</a:t>
            </a:r>
          </a:p>
        </p:txBody>
      </p:sp>
      <p:sp>
        <p:nvSpPr>
          <p:cNvPr id="7" name="TextBox 7"/>
          <p:cNvSpPr txBox="1"/>
          <p:nvPr/>
        </p:nvSpPr>
        <p:spPr>
          <a:xfrm>
            <a:off x="2636743" y="1054903"/>
            <a:ext cx="11007728" cy="1362710"/>
          </a:xfrm>
          <a:prstGeom prst="rect">
            <a:avLst/>
          </a:prstGeom>
        </p:spPr>
        <p:txBody>
          <a:bodyPr lIns="0" tIns="0" rIns="0" bIns="0" rtlCol="0" anchor="t">
            <a:spAutoFit/>
          </a:bodyPr>
          <a:lstStyle/>
          <a:p>
            <a:pPr algn="l">
              <a:lnSpc>
                <a:spcPts val="3640"/>
              </a:lnSpc>
            </a:pPr>
            <a:r>
              <a:rPr lang="en-US" sz="2600">
                <a:solidFill>
                  <a:srgbClr val="FFFFFF"/>
                </a:solidFill>
                <a:latin typeface="Garet"/>
              </a:rPr>
              <a:t>Providing Public Safety through Collaborative Partnerships and Innovative Practices in Corrections with Accountability and Compassion</a:t>
            </a:r>
          </a:p>
        </p:txBody>
      </p:sp>
      <p:sp>
        <p:nvSpPr>
          <p:cNvPr id="8" name="TextBox 8"/>
          <p:cNvSpPr txBox="1"/>
          <p:nvPr/>
        </p:nvSpPr>
        <p:spPr>
          <a:xfrm>
            <a:off x="6572405" y="8560706"/>
            <a:ext cx="1568202" cy="852263"/>
          </a:xfrm>
          <a:prstGeom prst="rect">
            <a:avLst/>
          </a:prstGeom>
        </p:spPr>
        <p:txBody>
          <a:bodyPr lIns="0" tIns="0" rIns="0" bIns="0" rtlCol="0" anchor="t">
            <a:spAutoFit/>
          </a:bodyPr>
          <a:lstStyle/>
          <a:p>
            <a:pPr algn="ctr">
              <a:lnSpc>
                <a:spcPts val="7099"/>
              </a:lnSpc>
            </a:pPr>
            <a:r>
              <a:rPr lang="en-US" sz="5071">
                <a:solidFill>
                  <a:srgbClr val="7EC8E3"/>
                </a:solidFill>
                <a:latin typeface="Brittany"/>
              </a:rPr>
              <a:t>Vision</a:t>
            </a:r>
          </a:p>
        </p:txBody>
      </p:sp>
      <p:sp>
        <p:nvSpPr>
          <p:cNvPr id="9" name="TextBox 9"/>
          <p:cNvSpPr txBox="1"/>
          <p:nvPr/>
        </p:nvSpPr>
        <p:spPr>
          <a:xfrm>
            <a:off x="3915897" y="2893863"/>
            <a:ext cx="1561802" cy="852263"/>
          </a:xfrm>
          <a:prstGeom prst="rect">
            <a:avLst/>
          </a:prstGeom>
        </p:spPr>
        <p:txBody>
          <a:bodyPr lIns="0" tIns="0" rIns="0" bIns="0" rtlCol="0" anchor="t">
            <a:spAutoFit/>
          </a:bodyPr>
          <a:lstStyle/>
          <a:p>
            <a:pPr algn="ctr">
              <a:lnSpc>
                <a:spcPts val="7099"/>
              </a:lnSpc>
            </a:pPr>
            <a:r>
              <a:rPr lang="en-US" sz="5071">
                <a:solidFill>
                  <a:srgbClr val="7EC8E3"/>
                </a:solidFill>
                <a:latin typeface="Brittany"/>
              </a:rPr>
              <a:t>Values</a:t>
            </a:r>
          </a:p>
        </p:txBody>
      </p:sp>
      <p:sp>
        <p:nvSpPr>
          <p:cNvPr id="10" name="TextBox 10"/>
          <p:cNvSpPr txBox="1"/>
          <p:nvPr/>
        </p:nvSpPr>
        <p:spPr>
          <a:xfrm>
            <a:off x="6132014" y="3315233"/>
            <a:ext cx="11007728" cy="4079875"/>
          </a:xfrm>
          <a:prstGeom prst="rect">
            <a:avLst/>
          </a:prstGeom>
        </p:spPr>
        <p:txBody>
          <a:bodyPr lIns="0" tIns="0" rIns="0" bIns="0" rtlCol="0" anchor="t">
            <a:spAutoFit/>
          </a:bodyPr>
          <a:lstStyle/>
          <a:p>
            <a:pPr algn="l">
              <a:lnSpc>
                <a:spcPts val="3499"/>
              </a:lnSpc>
            </a:pPr>
            <a:r>
              <a:rPr lang="en-US" sz="2499">
                <a:solidFill>
                  <a:srgbClr val="FFFFFF"/>
                </a:solidFill>
                <a:latin typeface="Garet"/>
              </a:rPr>
              <a:t>We Believe Our Well Trained, Dedicated, &amp; Compassionate Employees are the Probation Department’s Most Valueable Asset</a:t>
            </a:r>
          </a:p>
          <a:p>
            <a:pPr algn="l">
              <a:lnSpc>
                <a:spcPts val="3499"/>
              </a:lnSpc>
            </a:pPr>
            <a:endParaRPr lang="en-US" sz="2499">
              <a:solidFill>
                <a:srgbClr val="FFFFFF"/>
              </a:solidFill>
              <a:latin typeface="Garet"/>
            </a:endParaRPr>
          </a:p>
          <a:p>
            <a:pPr algn="l">
              <a:lnSpc>
                <a:spcPts val="3499"/>
              </a:lnSpc>
            </a:pPr>
            <a:r>
              <a:rPr lang="en-US" sz="2499">
                <a:solidFill>
                  <a:srgbClr val="FFFFFF"/>
                </a:solidFill>
                <a:latin typeface="Garet"/>
              </a:rPr>
              <a:t>We are Committed to: </a:t>
            </a:r>
          </a:p>
          <a:p>
            <a:pPr algn="l">
              <a:lnSpc>
                <a:spcPts val="1260"/>
              </a:lnSpc>
            </a:pPr>
            <a:endParaRPr lang="en-US" sz="2499">
              <a:solidFill>
                <a:srgbClr val="FFFFFF"/>
              </a:solidFill>
              <a:latin typeface="Garet"/>
            </a:endParaRPr>
          </a:p>
          <a:p>
            <a:pPr marL="539749" lvl="1" indent="-269875" algn="l">
              <a:lnSpc>
                <a:spcPts val="3499"/>
              </a:lnSpc>
              <a:buFont typeface="Arial"/>
              <a:buChar char="•"/>
            </a:pPr>
            <a:r>
              <a:rPr lang="en-US" sz="2499">
                <a:solidFill>
                  <a:srgbClr val="FFFFFF"/>
                </a:solidFill>
                <a:latin typeface="Garet"/>
              </a:rPr>
              <a:t>Respecting Human Rights &amp; Diversity</a:t>
            </a:r>
          </a:p>
          <a:p>
            <a:pPr marL="539749" lvl="1" indent="-269875" algn="l">
              <a:lnSpc>
                <a:spcPts val="3499"/>
              </a:lnSpc>
              <a:buFont typeface="Arial"/>
              <a:buChar char="•"/>
            </a:pPr>
            <a:r>
              <a:rPr lang="en-US" sz="2499">
                <a:solidFill>
                  <a:srgbClr val="FFFFFF"/>
                </a:solidFill>
                <a:latin typeface="Garet"/>
              </a:rPr>
              <a:t>Fostering Transparency through Accountability and Communication</a:t>
            </a:r>
          </a:p>
          <a:p>
            <a:pPr marL="539749" lvl="1" indent="-269875" algn="l">
              <a:lnSpc>
                <a:spcPts val="3499"/>
              </a:lnSpc>
              <a:buFont typeface="Arial"/>
              <a:buChar char="•"/>
            </a:pPr>
            <a:r>
              <a:rPr lang="en-US" sz="2499">
                <a:solidFill>
                  <a:srgbClr val="FFFFFF"/>
                </a:solidFill>
                <a:latin typeface="Garet"/>
              </a:rPr>
              <a:t>Providing Exemplary Service by Leading with Integrity, Humility, Honesty, and Equality</a:t>
            </a:r>
          </a:p>
        </p:txBody>
      </p:sp>
      <p:sp>
        <p:nvSpPr>
          <p:cNvPr id="11" name="TextBox 11"/>
          <p:cNvSpPr txBox="1"/>
          <p:nvPr/>
        </p:nvSpPr>
        <p:spPr>
          <a:xfrm>
            <a:off x="447423" y="168902"/>
            <a:ext cx="2817095" cy="943152"/>
          </a:xfrm>
          <a:prstGeom prst="rect">
            <a:avLst/>
          </a:prstGeom>
        </p:spPr>
        <p:txBody>
          <a:bodyPr lIns="0" tIns="0" rIns="0" bIns="0" rtlCol="0" anchor="t">
            <a:spAutoFit/>
          </a:bodyPr>
          <a:lstStyle/>
          <a:p>
            <a:pPr algn="l">
              <a:lnSpc>
                <a:spcPts val="7747"/>
              </a:lnSpc>
            </a:pPr>
            <a:r>
              <a:rPr lang="en-US" sz="5534">
                <a:solidFill>
                  <a:srgbClr val="7EC8E3"/>
                </a:solidFill>
                <a:latin typeface="Brittany"/>
              </a:rPr>
              <a:t>Mission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56" t="-9611" b="-9611"/>
            </a:stretch>
          </a:blipFill>
        </p:spPr>
        <p:txBody>
          <a:bodyPr/>
          <a:lstStyle/>
          <a:p>
            <a:endParaRPr lang="en-US"/>
          </a:p>
        </p:txBody>
      </p:sp>
      <p:sp>
        <p:nvSpPr>
          <p:cNvPr id="3" name="Freeform 3"/>
          <p:cNvSpPr/>
          <p:nvPr/>
        </p:nvSpPr>
        <p:spPr>
          <a:xfrm>
            <a:off x="14983935" y="-2058573"/>
            <a:ext cx="5431512" cy="5445125"/>
          </a:xfrm>
          <a:custGeom>
            <a:avLst/>
            <a:gdLst/>
            <a:ahLst/>
            <a:cxnLst/>
            <a:rect l="l" t="t" r="r" b="b"/>
            <a:pathLst>
              <a:path w="5431512" h="5445125">
                <a:moveTo>
                  <a:pt x="0" y="0"/>
                </a:moveTo>
                <a:lnTo>
                  <a:pt x="5431512" y="0"/>
                </a:lnTo>
                <a:lnTo>
                  <a:pt x="5431512" y="5445125"/>
                </a:lnTo>
                <a:lnTo>
                  <a:pt x="0" y="5445125"/>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01574" y="2072342"/>
            <a:ext cx="5382205" cy="6142317"/>
          </a:xfrm>
          <a:custGeom>
            <a:avLst/>
            <a:gdLst/>
            <a:ahLst/>
            <a:cxnLst/>
            <a:rect l="l" t="t" r="r" b="b"/>
            <a:pathLst>
              <a:path w="5382205" h="6142317">
                <a:moveTo>
                  <a:pt x="0" y="0"/>
                </a:moveTo>
                <a:lnTo>
                  <a:pt x="5382205" y="0"/>
                </a:lnTo>
                <a:lnTo>
                  <a:pt x="5382205" y="6142316"/>
                </a:lnTo>
                <a:lnTo>
                  <a:pt x="0" y="6142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3469273" y="6937985"/>
            <a:ext cx="4818727" cy="3349015"/>
          </a:xfrm>
          <a:custGeom>
            <a:avLst/>
            <a:gdLst/>
            <a:ahLst/>
            <a:cxnLst/>
            <a:rect l="l" t="t" r="r" b="b"/>
            <a:pathLst>
              <a:path w="4818727" h="3349015">
                <a:moveTo>
                  <a:pt x="0" y="0"/>
                </a:moveTo>
                <a:lnTo>
                  <a:pt x="4818727" y="0"/>
                </a:lnTo>
                <a:lnTo>
                  <a:pt x="4818727" y="3349015"/>
                </a:lnTo>
                <a:lnTo>
                  <a:pt x="0" y="3349015"/>
                </a:lnTo>
                <a:lnTo>
                  <a:pt x="0" y="0"/>
                </a:lnTo>
                <a:close/>
              </a:path>
            </a:pathLst>
          </a:custGeom>
          <a:blipFill>
            <a:blip r:embed="rId8">
              <a:alphaModFix amt="34000"/>
            </a:blip>
            <a:stretch>
              <a:fillRect/>
            </a:stretch>
          </a:blipFill>
        </p:spPr>
        <p:txBody>
          <a:bodyPr/>
          <a:lstStyle/>
          <a:p>
            <a:endParaRPr lang="en-US"/>
          </a:p>
        </p:txBody>
      </p:sp>
      <p:sp>
        <p:nvSpPr>
          <p:cNvPr id="6" name="TextBox 6"/>
          <p:cNvSpPr txBox="1"/>
          <p:nvPr/>
        </p:nvSpPr>
        <p:spPr>
          <a:xfrm>
            <a:off x="401574" y="125165"/>
            <a:ext cx="14027334" cy="1387474"/>
          </a:xfrm>
          <a:prstGeom prst="rect">
            <a:avLst/>
          </a:prstGeom>
        </p:spPr>
        <p:txBody>
          <a:bodyPr lIns="0" tIns="0" rIns="0" bIns="0" rtlCol="0" anchor="t">
            <a:spAutoFit/>
          </a:bodyPr>
          <a:lstStyle/>
          <a:p>
            <a:pPr algn="l">
              <a:lnSpc>
                <a:spcPts val="11200"/>
              </a:lnSpc>
            </a:pPr>
            <a:r>
              <a:rPr lang="en-US" sz="8000">
                <a:solidFill>
                  <a:srgbClr val="7EC8E3"/>
                </a:solidFill>
                <a:latin typeface="Now Bold"/>
              </a:rPr>
              <a:t>Background </a:t>
            </a:r>
          </a:p>
        </p:txBody>
      </p:sp>
      <p:sp>
        <p:nvSpPr>
          <p:cNvPr id="7" name="TextBox 7"/>
          <p:cNvSpPr txBox="1"/>
          <p:nvPr/>
        </p:nvSpPr>
        <p:spPr>
          <a:xfrm>
            <a:off x="4128706" y="1724732"/>
            <a:ext cx="10653187" cy="2510790"/>
          </a:xfrm>
          <a:prstGeom prst="rect">
            <a:avLst/>
          </a:prstGeom>
        </p:spPr>
        <p:txBody>
          <a:bodyPr lIns="0" tIns="0" rIns="0" bIns="0" rtlCol="0" anchor="t">
            <a:spAutoFit/>
          </a:bodyPr>
          <a:lstStyle/>
          <a:p>
            <a:pPr algn="just">
              <a:lnSpc>
                <a:spcPts val="3359"/>
              </a:lnSpc>
            </a:pPr>
            <a:r>
              <a:rPr lang="en-US" sz="2400">
                <a:solidFill>
                  <a:srgbClr val="FFFFFF"/>
                </a:solidFill>
                <a:latin typeface="Arimo"/>
              </a:rPr>
              <a:t>California Attorney General Rob Bonta announced the final settlement agreements with prescription opioid manufacturer Janssen Pharmaceuticals and pharmaceutical distributors McKesson, Cardinal Health, and AmerisourceBergen (the Janssen and Distributors, or J&amp;D Settlement) that is set to provide substantial funds for the abatement of the opioid epidemic in California </a:t>
            </a:r>
          </a:p>
        </p:txBody>
      </p:sp>
      <p:sp>
        <p:nvSpPr>
          <p:cNvPr id="8" name="TextBox 8"/>
          <p:cNvSpPr txBox="1"/>
          <p:nvPr/>
        </p:nvSpPr>
        <p:spPr>
          <a:xfrm>
            <a:off x="5971487" y="4572096"/>
            <a:ext cx="9426143" cy="3768090"/>
          </a:xfrm>
          <a:prstGeom prst="rect">
            <a:avLst/>
          </a:prstGeom>
        </p:spPr>
        <p:txBody>
          <a:bodyPr lIns="0" tIns="0" rIns="0" bIns="0" rtlCol="0" anchor="t">
            <a:spAutoFit/>
          </a:bodyPr>
          <a:lstStyle/>
          <a:p>
            <a:pPr algn="just">
              <a:lnSpc>
                <a:spcPts val="3359"/>
              </a:lnSpc>
            </a:pPr>
            <a:r>
              <a:rPr lang="en-US" sz="2400">
                <a:solidFill>
                  <a:srgbClr val="FFFFFF"/>
                </a:solidFill>
                <a:latin typeface="Arimo"/>
              </a:rPr>
              <a:t>These settlements are worth up to $26 billion of which CA is expected to receive $2.05 billion through 2038</a:t>
            </a:r>
          </a:p>
          <a:p>
            <a:pPr algn="just">
              <a:lnSpc>
                <a:spcPts val="3359"/>
              </a:lnSpc>
            </a:pPr>
            <a:endParaRPr lang="en-US" sz="2400">
              <a:solidFill>
                <a:srgbClr val="FFFFFF"/>
              </a:solidFill>
              <a:latin typeface="Arimo"/>
            </a:endParaRPr>
          </a:p>
          <a:p>
            <a:pPr algn="just">
              <a:lnSpc>
                <a:spcPts val="3359"/>
              </a:lnSpc>
            </a:pPr>
            <a:r>
              <a:rPr lang="en-US" sz="2400">
                <a:solidFill>
                  <a:srgbClr val="FFFFFF"/>
                </a:solidFill>
                <a:latin typeface="Arimo"/>
              </a:rPr>
              <a:t>The Department of Health Care Services (DCHS) is the oversight and monitoring entity for funds received through these settlements, and the majority of funds will be provided to participating subdivisions. </a:t>
            </a:r>
          </a:p>
          <a:p>
            <a:pPr algn="just">
              <a:lnSpc>
                <a:spcPts val="3359"/>
              </a:lnSpc>
            </a:pPr>
            <a:endParaRPr lang="en-US" sz="2400">
              <a:solidFill>
                <a:srgbClr val="FFFFFF"/>
              </a:solidFill>
              <a:latin typeface="Arimo"/>
            </a:endParaRPr>
          </a:p>
          <a:p>
            <a:pPr algn="just">
              <a:lnSpc>
                <a:spcPts val="3359"/>
              </a:lnSpc>
            </a:pPr>
            <a:r>
              <a:rPr lang="en-US" sz="2400">
                <a:solidFill>
                  <a:srgbClr val="FFFFFF"/>
                </a:solidFill>
                <a:latin typeface="Arimo"/>
              </a:rPr>
              <a:t>El Dorado County is a subdivision and will receive funds to be used for opioid abatement activities.</a:t>
            </a:r>
          </a:p>
        </p:txBody>
      </p:sp>
      <p:sp>
        <p:nvSpPr>
          <p:cNvPr id="9" name="Freeform 9"/>
          <p:cNvSpPr/>
          <p:nvPr/>
        </p:nvSpPr>
        <p:spPr>
          <a:xfrm>
            <a:off x="-1687056" y="7564437"/>
            <a:ext cx="5431512" cy="5445125"/>
          </a:xfrm>
          <a:custGeom>
            <a:avLst/>
            <a:gdLst/>
            <a:ahLst/>
            <a:cxnLst/>
            <a:rect l="l" t="t" r="r" b="b"/>
            <a:pathLst>
              <a:path w="5431512" h="5445125">
                <a:moveTo>
                  <a:pt x="0" y="0"/>
                </a:moveTo>
                <a:lnTo>
                  <a:pt x="5431512" y="0"/>
                </a:lnTo>
                <a:lnTo>
                  <a:pt x="5431512" y="5445126"/>
                </a:lnTo>
                <a:lnTo>
                  <a:pt x="0" y="5445126"/>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56" t="-9611" b="-9611"/>
            </a:stretch>
          </a:blipFill>
        </p:spPr>
        <p:txBody>
          <a:bodyPr/>
          <a:lstStyle/>
          <a:p>
            <a:endParaRPr lang="en-US"/>
          </a:p>
        </p:txBody>
      </p:sp>
      <p:sp>
        <p:nvSpPr>
          <p:cNvPr id="3" name="Freeform 3"/>
          <p:cNvSpPr/>
          <p:nvPr/>
        </p:nvSpPr>
        <p:spPr>
          <a:xfrm>
            <a:off x="15099873" y="8253194"/>
            <a:ext cx="4762606" cy="4774543"/>
          </a:xfrm>
          <a:custGeom>
            <a:avLst/>
            <a:gdLst/>
            <a:ahLst/>
            <a:cxnLst/>
            <a:rect l="l" t="t" r="r" b="b"/>
            <a:pathLst>
              <a:path w="4762606" h="4774543">
                <a:moveTo>
                  <a:pt x="0" y="0"/>
                </a:moveTo>
                <a:lnTo>
                  <a:pt x="4762607" y="0"/>
                </a:lnTo>
                <a:lnTo>
                  <a:pt x="4762607" y="4774542"/>
                </a:lnTo>
                <a:lnTo>
                  <a:pt x="0" y="4774542"/>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502973" y="403683"/>
            <a:ext cx="10420436" cy="1365002"/>
          </a:xfrm>
          <a:prstGeom prst="rect">
            <a:avLst/>
          </a:prstGeom>
        </p:spPr>
        <p:txBody>
          <a:bodyPr lIns="0" tIns="0" rIns="0" bIns="0" rtlCol="0" anchor="t">
            <a:spAutoFit/>
          </a:bodyPr>
          <a:lstStyle/>
          <a:p>
            <a:pPr algn="l">
              <a:lnSpc>
                <a:spcPts val="11081"/>
              </a:lnSpc>
            </a:pPr>
            <a:r>
              <a:rPr lang="en-US" sz="7915">
                <a:solidFill>
                  <a:srgbClr val="7EC8E3"/>
                </a:solidFill>
                <a:latin typeface="Now Bold"/>
              </a:rPr>
              <a:t>El Dorado County</a:t>
            </a:r>
          </a:p>
        </p:txBody>
      </p:sp>
      <p:sp>
        <p:nvSpPr>
          <p:cNvPr id="5" name="TextBox 5"/>
          <p:cNvSpPr txBox="1"/>
          <p:nvPr/>
        </p:nvSpPr>
        <p:spPr>
          <a:xfrm>
            <a:off x="971536" y="1845640"/>
            <a:ext cx="8172464" cy="3348990"/>
          </a:xfrm>
          <a:prstGeom prst="rect">
            <a:avLst/>
          </a:prstGeom>
        </p:spPr>
        <p:txBody>
          <a:bodyPr lIns="0" tIns="0" rIns="0" bIns="0" rtlCol="0" anchor="t">
            <a:spAutoFit/>
          </a:bodyPr>
          <a:lstStyle/>
          <a:p>
            <a:pPr algn="just">
              <a:lnSpc>
                <a:spcPts val="3359"/>
              </a:lnSpc>
            </a:pPr>
            <a:r>
              <a:rPr lang="en-US" sz="2400">
                <a:solidFill>
                  <a:srgbClr val="FFFFFF"/>
                </a:solidFill>
                <a:latin typeface="Arimo"/>
              </a:rPr>
              <a:t>Health &amp; Human Services Administration</a:t>
            </a:r>
          </a:p>
          <a:p>
            <a:pPr algn="just">
              <a:lnSpc>
                <a:spcPts val="3359"/>
              </a:lnSpc>
            </a:pPr>
            <a:endParaRPr lang="en-US" sz="2400">
              <a:solidFill>
                <a:srgbClr val="FFFFFF"/>
              </a:solidFill>
              <a:latin typeface="Arimo"/>
            </a:endParaRPr>
          </a:p>
          <a:p>
            <a:pPr marL="518160" lvl="1" indent="-259080" algn="just">
              <a:lnSpc>
                <a:spcPts val="3359"/>
              </a:lnSpc>
              <a:buFont typeface="Arial"/>
              <a:buChar char="•"/>
            </a:pPr>
            <a:r>
              <a:rPr lang="en-US" sz="2400">
                <a:solidFill>
                  <a:srgbClr val="FFFFFF"/>
                </a:solidFill>
                <a:latin typeface="Arimo"/>
              </a:rPr>
              <a:t>Nicole Ebrahimi-Nuyken , LMFT</a:t>
            </a:r>
          </a:p>
          <a:p>
            <a:pPr marL="1036320" lvl="2" indent="-345440" algn="just">
              <a:lnSpc>
                <a:spcPts val="3359"/>
              </a:lnSpc>
              <a:buFont typeface="Arial"/>
              <a:buChar char="⚬"/>
            </a:pPr>
            <a:r>
              <a:rPr lang="en-US" sz="2400">
                <a:solidFill>
                  <a:srgbClr val="FFFFFF"/>
                </a:solidFill>
                <a:latin typeface="Arimo"/>
              </a:rPr>
              <a:t>Behavioral Health Director </a:t>
            </a:r>
          </a:p>
          <a:p>
            <a:pPr algn="just">
              <a:lnSpc>
                <a:spcPts val="3359"/>
              </a:lnSpc>
            </a:pPr>
            <a:endParaRPr lang="en-US" sz="2400">
              <a:solidFill>
                <a:srgbClr val="FFFFFF"/>
              </a:solidFill>
              <a:latin typeface="Arimo"/>
            </a:endParaRPr>
          </a:p>
          <a:p>
            <a:pPr marL="518160" lvl="1" indent="-259080" algn="just">
              <a:lnSpc>
                <a:spcPts val="3359"/>
              </a:lnSpc>
              <a:buFont typeface="Arial"/>
              <a:buChar char="•"/>
            </a:pPr>
            <a:r>
              <a:rPr lang="en-US" sz="2400">
                <a:solidFill>
                  <a:srgbClr val="FFFFFF"/>
                </a:solidFill>
                <a:latin typeface="Arimo"/>
              </a:rPr>
              <a:t>Salina Drennan</a:t>
            </a:r>
          </a:p>
          <a:p>
            <a:pPr marL="1036320" lvl="2" indent="-345440" algn="just">
              <a:lnSpc>
                <a:spcPts val="3359"/>
              </a:lnSpc>
              <a:buFont typeface="Arial"/>
              <a:buChar char="⚬"/>
            </a:pPr>
            <a:r>
              <a:rPr lang="en-US" sz="2400">
                <a:solidFill>
                  <a:srgbClr val="FFFFFF"/>
                </a:solidFill>
                <a:latin typeface="Arimo"/>
              </a:rPr>
              <a:t>Alcohol &amp; Drug Programs Division Manager </a:t>
            </a:r>
          </a:p>
          <a:p>
            <a:pPr algn="just">
              <a:lnSpc>
                <a:spcPts val="3359"/>
              </a:lnSpc>
            </a:pPr>
            <a:endParaRPr lang="en-US" sz="2400">
              <a:solidFill>
                <a:srgbClr val="FFFFFF"/>
              </a:solidFill>
              <a:latin typeface="Arimo"/>
            </a:endParaRPr>
          </a:p>
        </p:txBody>
      </p:sp>
      <p:sp>
        <p:nvSpPr>
          <p:cNvPr id="6" name="TextBox 6"/>
          <p:cNvSpPr txBox="1"/>
          <p:nvPr/>
        </p:nvSpPr>
        <p:spPr>
          <a:xfrm>
            <a:off x="4555008" y="5060757"/>
            <a:ext cx="11646371" cy="4323969"/>
          </a:xfrm>
          <a:prstGeom prst="rect">
            <a:avLst/>
          </a:prstGeom>
        </p:spPr>
        <p:txBody>
          <a:bodyPr lIns="0" tIns="0" rIns="0" bIns="0" rtlCol="0" anchor="t">
            <a:spAutoFit/>
          </a:bodyPr>
          <a:lstStyle/>
          <a:p>
            <a:pPr marL="518160" lvl="1" indent="-259080" algn="just">
              <a:lnSpc>
                <a:spcPts val="5808"/>
              </a:lnSpc>
              <a:buFont typeface="Arial"/>
              <a:buChar char="•"/>
            </a:pPr>
            <a:r>
              <a:rPr lang="en-US" sz="2400">
                <a:solidFill>
                  <a:srgbClr val="FFFFFF"/>
                </a:solidFill>
                <a:latin typeface="Arimo"/>
              </a:rPr>
              <a:t>Committee Established</a:t>
            </a:r>
          </a:p>
          <a:p>
            <a:pPr marL="518160" lvl="1" indent="-259080" algn="just">
              <a:lnSpc>
                <a:spcPts val="5808"/>
              </a:lnSpc>
              <a:buFont typeface="Arial"/>
              <a:buChar char="•"/>
            </a:pPr>
            <a:r>
              <a:rPr lang="en-US" sz="2400">
                <a:solidFill>
                  <a:srgbClr val="FFFFFF"/>
                </a:solidFill>
                <a:latin typeface="Arimo"/>
              </a:rPr>
              <a:t>Survey - Identified &amp; Prioritized 12 Focus Areas </a:t>
            </a:r>
          </a:p>
          <a:p>
            <a:pPr marL="518160" lvl="1" indent="-259080" algn="just">
              <a:lnSpc>
                <a:spcPts val="5808"/>
              </a:lnSpc>
              <a:buFont typeface="Arial"/>
              <a:buChar char="•"/>
            </a:pPr>
            <a:r>
              <a:rPr lang="en-US" sz="2400">
                <a:solidFill>
                  <a:srgbClr val="FFFFFF"/>
                </a:solidFill>
                <a:latin typeface="Arimo"/>
              </a:rPr>
              <a:t>Invitation to Apply for Funding Received on June 19, 2023</a:t>
            </a:r>
          </a:p>
          <a:p>
            <a:pPr marL="518160" lvl="1" indent="-259080" algn="just">
              <a:lnSpc>
                <a:spcPts val="5808"/>
              </a:lnSpc>
              <a:buFont typeface="Arial"/>
              <a:buChar char="•"/>
            </a:pPr>
            <a:r>
              <a:rPr lang="en-US" sz="2400">
                <a:solidFill>
                  <a:srgbClr val="FFFFFF"/>
                </a:solidFill>
                <a:latin typeface="Arimo"/>
              </a:rPr>
              <a:t>8 Applications Received Requesting Over $2 Million in Year-One Funding</a:t>
            </a:r>
          </a:p>
          <a:p>
            <a:pPr marL="518160" lvl="1" indent="-259080" algn="just">
              <a:lnSpc>
                <a:spcPts val="5808"/>
              </a:lnSpc>
              <a:buFont typeface="Arial"/>
              <a:buChar char="•"/>
            </a:pPr>
            <a:r>
              <a:rPr lang="en-US" sz="2400">
                <a:solidFill>
                  <a:srgbClr val="FFFFFF"/>
                </a:solidFill>
                <a:latin typeface="Arimo"/>
              </a:rPr>
              <a:t>$1.2 Million Available for Competitive Grants</a:t>
            </a:r>
          </a:p>
          <a:p>
            <a:pPr marL="518160" lvl="1" indent="-259080" algn="just">
              <a:lnSpc>
                <a:spcPts val="5808"/>
              </a:lnSpc>
              <a:buFont typeface="Arial"/>
              <a:buChar char="•"/>
            </a:pPr>
            <a:r>
              <a:rPr lang="en-US" sz="2400">
                <a:solidFill>
                  <a:srgbClr val="FFFFFF"/>
                </a:solidFill>
                <a:latin typeface="Arimo"/>
              </a:rPr>
              <a:t>All Applicants Received Approximately 60% of the Requested Funding</a:t>
            </a:r>
          </a:p>
        </p:txBody>
      </p:sp>
      <p:sp>
        <p:nvSpPr>
          <p:cNvPr id="7" name="Freeform 7"/>
          <p:cNvSpPr/>
          <p:nvPr/>
        </p:nvSpPr>
        <p:spPr>
          <a:xfrm>
            <a:off x="10923408" y="371186"/>
            <a:ext cx="6255042" cy="5359583"/>
          </a:xfrm>
          <a:custGeom>
            <a:avLst/>
            <a:gdLst/>
            <a:ahLst/>
            <a:cxnLst/>
            <a:rect l="l" t="t" r="r" b="b"/>
            <a:pathLst>
              <a:path w="6255042" h="5359583">
                <a:moveTo>
                  <a:pt x="0" y="0"/>
                </a:moveTo>
                <a:lnTo>
                  <a:pt x="6255042" y="0"/>
                </a:lnTo>
                <a:lnTo>
                  <a:pt x="6255042" y="5359583"/>
                </a:lnTo>
                <a:lnTo>
                  <a:pt x="0" y="5359583"/>
                </a:lnTo>
                <a:lnTo>
                  <a:pt x="0" y="0"/>
                </a:lnTo>
                <a:close/>
              </a:path>
            </a:pathLst>
          </a:custGeom>
          <a:blipFill>
            <a:blip r:embed="rId6"/>
            <a:stretch>
              <a:fillRect/>
            </a:stretch>
          </a:blipFill>
        </p:spPr>
        <p:txBody>
          <a:bodyPr/>
          <a:lstStyle/>
          <a:p>
            <a:endParaRPr lang="en-US"/>
          </a:p>
        </p:txBody>
      </p:sp>
      <p:sp>
        <p:nvSpPr>
          <p:cNvPr id="8" name="Freeform 8"/>
          <p:cNvSpPr/>
          <p:nvPr/>
        </p:nvSpPr>
        <p:spPr>
          <a:xfrm>
            <a:off x="1276179" y="5651638"/>
            <a:ext cx="2601556" cy="2601556"/>
          </a:xfrm>
          <a:custGeom>
            <a:avLst/>
            <a:gdLst/>
            <a:ahLst/>
            <a:cxnLst/>
            <a:rect l="l" t="t" r="r" b="b"/>
            <a:pathLst>
              <a:path w="2601556" h="2601556">
                <a:moveTo>
                  <a:pt x="0" y="0"/>
                </a:moveTo>
                <a:lnTo>
                  <a:pt x="2601556" y="0"/>
                </a:lnTo>
                <a:lnTo>
                  <a:pt x="2601556" y="2601556"/>
                </a:lnTo>
                <a:lnTo>
                  <a:pt x="0" y="2601556"/>
                </a:lnTo>
                <a:lnTo>
                  <a:pt x="0" y="0"/>
                </a:lnTo>
                <a:close/>
              </a:path>
            </a:pathLst>
          </a:custGeom>
          <a:blipFill>
            <a:blip r:embed="rId7"/>
            <a:stretch>
              <a:fillRect/>
            </a:stretch>
          </a:blipFill>
        </p:spPr>
        <p:txBody>
          <a:bodyPr/>
          <a:lstStyle/>
          <a:p>
            <a:endParaRPr lang="en-US"/>
          </a:p>
        </p:txBody>
      </p:sp>
      <p:sp>
        <p:nvSpPr>
          <p:cNvPr id="9" name="Freeform 9"/>
          <p:cNvSpPr/>
          <p:nvPr/>
        </p:nvSpPr>
        <p:spPr>
          <a:xfrm>
            <a:off x="-1878330" y="-2620994"/>
            <a:ext cx="4762606" cy="4774543"/>
          </a:xfrm>
          <a:custGeom>
            <a:avLst/>
            <a:gdLst/>
            <a:ahLst/>
            <a:cxnLst/>
            <a:rect l="l" t="t" r="r" b="b"/>
            <a:pathLst>
              <a:path w="4762606" h="4774543">
                <a:moveTo>
                  <a:pt x="0" y="0"/>
                </a:moveTo>
                <a:lnTo>
                  <a:pt x="4762606" y="0"/>
                </a:lnTo>
                <a:lnTo>
                  <a:pt x="4762606" y="4774542"/>
                </a:lnTo>
                <a:lnTo>
                  <a:pt x="0" y="4774542"/>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56" t="-9611" b="-9611"/>
            </a:stretch>
          </a:blipFill>
        </p:spPr>
        <p:txBody>
          <a:bodyPr/>
          <a:lstStyle/>
          <a:p>
            <a:endParaRPr lang="en-US"/>
          </a:p>
        </p:txBody>
      </p:sp>
      <p:sp>
        <p:nvSpPr>
          <p:cNvPr id="3" name="Freeform 3"/>
          <p:cNvSpPr/>
          <p:nvPr/>
        </p:nvSpPr>
        <p:spPr>
          <a:xfrm>
            <a:off x="13553285" y="-6495775"/>
            <a:ext cx="9469431" cy="9493163"/>
          </a:xfrm>
          <a:custGeom>
            <a:avLst/>
            <a:gdLst/>
            <a:ahLst/>
            <a:cxnLst/>
            <a:rect l="l" t="t" r="r" b="b"/>
            <a:pathLst>
              <a:path w="9469431" h="9493163">
                <a:moveTo>
                  <a:pt x="0" y="0"/>
                </a:moveTo>
                <a:lnTo>
                  <a:pt x="9469430" y="0"/>
                </a:lnTo>
                <a:lnTo>
                  <a:pt x="9469430" y="9493163"/>
                </a:lnTo>
                <a:lnTo>
                  <a:pt x="0" y="9493163"/>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43007" y="7143332"/>
            <a:ext cx="4762606" cy="4774543"/>
          </a:xfrm>
          <a:custGeom>
            <a:avLst/>
            <a:gdLst/>
            <a:ahLst/>
            <a:cxnLst/>
            <a:rect l="l" t="t" r="r" b="b"/>
            <a:pathLst>
              <a:path w="4762606" h="4774543">
                <a:moveTo>
                  <a:pt x="0" y="0"/>
                </a:moveTo>
                <a:lnTo>
                  <a:pt x="4762606" y="0"/>
                </a:lnTo>
                <a:lnTo>
                  <a:pt x="4762606" y="4774542"/>
                </a:lnTo>
                <a:lnTo>
                  <a:pt x="0" y="4774542"/>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016150" y="2873563"/>
            <a:ext cx="12764224" cy="6396953"/>
          </a:xfrm>
          <a:prstGeom prst="rect">
            <a:avLst/>
          </a:prstGeom>
        </p:spPr>
        <p:txBody>
          <a:bodyPr lIns="0" tIns="0" rIns="0" bIns="0" rtlCol="0" anchor="t">
            <a:spAutoFit/>
          </a:bodyPr>
          <a:lstStyle/>
          <a:p>
            <a:pPr marL="442352" lvl="1" indent="-221176" algn="just">
              <a:lnSpc>
                <a:spcPts val="3749"/>
              </a:lnSpc>
              <a:buFont typeface="Arial"/>
              <a:buChar char="•"/>
            </a:pPr>
            <a:r>
              <a:rPr lang="en-US" sz="2048">
                <a:solidFill>
                  <a:srgbClr val="FFFFFF"/>
                </a:solidFill>
                <a:latin typeface="Now"/>
              </a:rPr>
              <a:t>TREAT OPIOID USE DISORDER (OUD) </a:t>
            </a:r>
          </a:p>
          <a:p>
            <a:pPr marL="698959" lvl="2" indent="-232986" algn="just">
              <a:lnSpc>
                <a:spcPts val="2962"/>
              </a:lnSpc>
              <a:buFont typeface="Arial"/>
              <a:buChar char="⚬"/>
            </a:pPr>
            <a:r>
              <a:rPr lang="en-US" sz="1618">
                <a:solidFill>
                  <a:srgbClr val="FFFFFF"/>
                </a:solidFill>
                <a:latin typeface="Now"/>
              </a:rPr>
              <a:t>Support treatment of OUD and any co-occurring Substance Use Disorder or Mental Health (SUD/MH) conditions through evidence-based or evidence-informed programs or strategies</a:t>
            </a:r>
          </a:p>
          <a:p>
            <a:pPr algn="just">
              <a:lnSpc>
                <a:spcPts val="2962"/>
              </a:lnSpc>
            </a:pPr>
            <a:endParaRPr lang="en-US" sz="1618">
              <a:solidFill>
                <a:srgbClr val="FFFFFF"/>
              </a:solidFill>
              <a:latin typeface="Now"/>
            </a:endParaRPr>
          </a:p>
          <a:p>
            <a:pPr marL="442352" lvl="1" indent="-221176" algn="just">
              <a:lnSpc>
                <a:spcPts val="3749"/>
              </a:lnSpc>
              <a:buFont typeface="Arial"/>
              <a:buChar char="•"/>
            </a:pPr>
            <a:r>
              <a:rPr lang="en-US" sz="2048">
                <a:solidFill>
                  <a:srgbClr val="FFFFFF"/>
                </a:solidFill>
                <a:latin typeface="Now"/>
              </a:rPr>
              <a:t>SUPPORT PEOPLE IN TREATMENT AND RECOVERY </a:t>
            </a:r>
          </a:p>
          <a:p>
            <a:pPr marL="698959" lvl="2" indent="-232986" algn="just">
              <a:lnSpc>
                <a:spcPts val="2962"/>
              </a:lnSpc>
              <a:buFont typeface="Arial"/>
              <a:buChar char="⚬"/>
            </a:pPr>
            <a:r>
              <a:rPr lang="en-US" sz="1618">
                <a:solidFill>
                  <a:srgbClr val="FFFFFF"/>
                </a:solidFill>
                <a:latin typeface="Now"/>
              </a:rPr>
              <a:t>Support people in recovery from OUD and any co-occurring SUD/MH conditions through evidence-based or evidence-informed programs or strategies</a:t>
            </a:r>
          </a:p>
          <a:p>
            <a:pPr algn="just">
              <a:lnSpc>
                <a:spcPts val="2962"/>
              </a:lnSpc>
            </a:pPr>
            <a:r>
              <a:rPr lang="en-US" sz="1618">
                <a:solidFill>
                  <a:srgbClr val="FFFFFF"/>
                </a:solidFill>
                <a:latin typeface="Now"/>
              </a:rPr>
              <a:t> </a:t>
            </a:r>
          </a:p>
          <a:p>
            <a:pPr marL="442352" lvl="1" indent="-221176" algn="just">
              <a:lnSpc>
                <a:spcPts val="3749"/>
              </a:lnSpc>
              <a:buFont typeface="Arial"/>
              <a:buChar char="•"/>
            </a:pPr>
            <a:r>
              <a:rPr lang="en-US" sz="2048">
                <a:solidFill>
                  <a:srgbClr val="FFFFFF"/>
                </a:solidFill>
                <a:latin typeface="Now"/>
              </a:rPr>
              <a:t>CONNECT PEOPLE WHO NEED HELP TO THE HELP THEY NEED (CONNECTIONS TO CARE) </a:t>
            </a:r>
          </a:p>
          <a:p>
            <a:pPr marL="698959" lvl="2" indent="-232986" algn="just">
              <a:lnSpc>
                <a:spcPts val="2962"/>
              </a:lnSpc>
              <a:buFont typeface="Arial"/>
              <a:buChar char="⚬"/>
            </a:pPr>
            <a:r>
              <a:rPr lang="en-US" sz="1618">
                <a:solidFill>
                  <a:srgbClr val="FFFFFF"/>
                </a:solidFill>
                <a:latin typeface="Now"/>
              </a:rPr>
              <a:t>Provide connections to care for people who have - or are at risk of developing OUD and any co-occurring SUD/MH conditions through evidence-based or evidence-informed programs or strategies</a:t>
            </a:r>
          </a:p>
          <a:p>
            <a:pPr algn="just">
              <a:lnSpc>
                <a:spcPts val="2962"/>
              </a:lnSpc>
            </a:pPr>
            <a:endParaRPr lang="en-US" sz="1618">
              <a:solidFill>
                <a:srgbClr val="FFFFFF"/>
              </a:solidFill>
              <a:latin typeface="Now"/>
            </a:endParaRPr>
          </a:p>
          <a:p>
            <a:pPr marL="442352" lvl="1" indent="-221176" algn="just">
              <a:lnSpc>
                <a:spcPts val="3749"/>
              </a:lnSpc>
              <a:buFont typeface="Arial"/>
              <a:buChar char="•"/>
            </a:pPr>
            <a:r>
              <a:rPr lang="en-US" sz="2048">
                <a:solidFill>
                  <a:srgbClr val="FFFFFF"/>
                </a:solidFill>
                <a:latin typeface="Now"/>
              </a:rPr>
              <a:t>ADDRESS THE NEEDS OF PREGNANT OR PARENTING WOMEN AND THEIR FAMILIES, INCLUDING BABIES WITH NEONATAL ABSTINENCE SYNDROME </a:t>
            </a:r>
          </a:p>
          <a:p>
            <a:pPr marL="698959" lvl="2" indent="-232986" algn="just">
              <a:lnSpc>
                <a:spcPts val="2962"/>
              </a:lnSpc>
              <a:buFont typeface="Arial"/>
              <a:buChar char="⚬"/>
            </a:pPr>
            <a:r>
              <a:rPr lang="en-US" sz="1618">
                <a:solidFill>
                  <a:srgbClr val="FFFFFF"/>
                </a:solidFill>
                <a:latin typeface="Now"/>
              </a:rPr>
              <a:t>Address the needs of pregnant or parenting women with OUD and any co-occurring SUD/MH conditions, and the needs of their families, including babies with NAS, through evidence-based or evidence-informed programs or strategies</a:t>
            </a:r>
          </a:p>
        </p:txBody>
      </p:sp>
      <p:sp>
        <p:nvSpPr>
          <p:cNvPr id="6" name="TextBox 6"/>
          <p:cNvSpPr txBox="1"/>
          <p:nvPr/>
        </p:nvSpPr>
        <p:spPr>
          <a:xfrm>
            <a:off x="598276" y="467302"/>
            <a:ext cx="12401371" cy="1216841"/>
          </a:xfrm>
          <a:prstGeom prst="rect">
            <a:avLst/>
          </a:prstGeom>
        </p:spPr>
        <p:txBody>
          <a:bodyPr lIns="0" tIns="0" rIns="0" bIns="0" rtlCol="0" anchor="t">
            <a:spAutoFit/>
          </a:bodyPr>
          <a:lstStyle/>
          <a:p>
            <a:pPr algn="l">
              <a:lnSpc>
                <a:spcPts val="9901"/>
              </a:lnSpc>
            </a:pPr>
            <a:r>
              <a:rPr lang="en-US" sz="7072">
                <a:solidFill>
                  <a:srgbClr val="7EC8E3"/>
                </a:solidFill>
                <a:latin typeface="Now Bold"/>
              </a:rPr>
              <a:t>Funding Objectives</a:t>
            </a:r>
          </a:p>
        </p:txBody>
      </p:sp>
      <p:sp>
        <p:nvSpPr>
          <p:cNvPr id="7" name="TextBox 7"/>
          <p:cNvSpPr txBox="1"/>
          <p:nvPr/>
        </p:nvSpPr>
        <p:spPr>
          <a:xfrm>
            <a:off x="2675388" y="1937440"/>
            <a:ext cx="9798664" cy="730451"/>
          </a:xfrm>
          <a:prstGeom prst="rect">
            <a:avLst/>
          </a:prstGeom>
        </p:spPr>
        <p:txBody>
          <a:bodyPr lIns="0" tIns="0" rIns="0" bIns="0" rtlCol="0" anchor="t">
            <a:spAutoFit/>
          </a:bodyPr>
          <a:lstStyle/>
          <a:p>
            <a:pPr algn="l">
              <a:lnSpc>
                <a:spcPts val="5938"/>
              </a:lnSpc>
            </a:pPr>
            <a:r>
              <a:rPr lang="en-US" sz="4242">
                <a:solidFill>
                  <a:srgbClr val="FFFFFF"/>
                </a:solidFill>
                <a:latin typeface="Now Bold"/>
              </a:rPr>
              <a:t>Opioid Remediation Activities</a:t>
            </a:r>
          </a:p>
        </p:txBody>
      </p:sp>
      <p:grpSp>
        <p:nvGrpSpPr>
          <p:cNvPr id="8" name="Group 8"/>
          <p:cNvGrpSpPr/>
          <p:nvPr/>
        </p:nvGrpSpPr>
        <p:grpSpPr>
          <a:xfrm>
            <a:off x="334626" y="2240153"/>
            <a:ext cx="4681524" cy="5187284"/>
            <a:chOff x="0" y="0"/>
            <a:chExt cx="6242032" cy="6916379"/>
          </a:xfrm>
        </p:grpSpPr>
        <p:sp>
          <p:nvSpPr>
            <p:cNvPr id="9" name="Freeform 9"/>
            <p:cNvSpPr/>
            <p:nvPr/>
          </p:nvSpPr>
          <p:spPr>
            <a:xfrm>
              <a:off x="0" y="0"/>
              <a:ext cx="6242032" cy="6916379"/>
            </a:xfrm>
            <a:custGeom>
              <a:avLst/>
              <a:gdLst/>
              <a:ahLst/>
              <a:cxnLst/>
              <a:rect l="l" t="t" r="r" b="b"/>
              <a:pathLst>
                <a:path w="6242032" h="6916379">
                  <a:moveTo>
                    <a:pt x="0" y="0"/>
                  </a:moveTo>
                  <a:lnTo>
                    <a:pt x="6242032" y="0"/>
                  </a:lnTo>
                  <a:lnTo>
                    <a:pt x="6242032" y="6916379"/>
                  </a:lnTo>
                  <a:lnTo>
                    <a:pt x="0" y="69163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708781" y="1127543"/>
              <a:ext cx="3348043" cy="2516231"/>
            </a:xfrm>
            <a:custGeom>
              <a:avLst/>
              <a:gdLst/>
              <a:ahLst/>
              <a:cxnLst/>
              <a:rect l="l" t="t" r="r" b="b"/>
              <a:pathLst>
                <a:path w="3348043" h="2516231">
                  <a:moveTo>
                    <a:pt x="0" y="0"/>
                  </a:moveTo>
                  <a:lnTo>
                    <a:pt x="3348043" y="0"/>
                  </a:lnTo>
                  <a:lnTo>
                    <a:pt x="3348043" y="2516232"/>
                  </a:lnTo>
                  <a:lnTo>
                    <a:pt x="0" y="2516232"/>
                  </a:lnTo>
                  <a:lnTo>
                    <a:pt x="0" y="0"/>
                  </a:lnTo>
                  <a:close/>
                </a:path>
              </a:pathLst>
            </a:custGeom>
            <a:blipFill>
              <a:blip r:embed="rId8"/>
              <a:stretch>
                <a:fillRect/>
              </a:stretch>
            </a:blip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56" t="-9611" b="-9611"/>
            </a:stretch>
          </a:blipFill>
        </p:spPr>
        <p:txBody>
          <a:bodyPr/>
          <a:lstStyle/>
          <a:p>
            <a:endParaRPr lang="en-US"/>
          </a:p>
        </p:txBody>
      </p:sp>
      <p:sp>
        <p:nvSpPr>
          <p:cNvPr id="3" name="Freeform 3"/>
          <p:cNvSpPr/>
          <p:nvPr/>
        </p:nvSpPr>
        <p:spPr>
          <a:xfrm>
            <a:off x="15896447" y="577191"/>
            <a:ext cx="6591735" cy="6608256"/>
          </a:xfrm>
          <a:custGeom>
            <a:avLst/>
            <a:gdLst/>
            <a:ahLst/>
            <a:cxnLst/>
            <a:rect l="l" t="t" r="r" b="b"/>
            <a:pathLst>
              <a:path w="6591735" h="6608256">
                <a:moveTo>
                  <a:pt x="0" y="0"/>
                </a:moveTo>
                <a:lnTo>
                  <a:pt x="6591735" y="0"/>
                </a:lnTo>
                <a:lnTo>
                  <a:pt x="6591735" y="6608255"/>
                </a:lnTo>
                <a:lnTo>
                  <a:pt x="0" y="6608255"/>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564809" y="4754133"/>
            <a:ext cx="6591735" cy="6608256"/>
          </a:xfrm>
          <a:custGeom>
            <a:avLst/>
            <a:gdLst/>
            <a:ahLst/>
            <a:cxnLst/>
            <a:rect l="l" t="t" r="r" b="b"/>
            <a:pathLst>
              <a:path w="6591735" h="6608256">
                <a:moveTo>
                  <a:pt x="0" y="0"/>
                </a:moveTo>
                <a:lnTo>
                  <a:pt x="6591735" y="0"/>
                </a:lnTo>
                <a:lnTo>
                  <a:pt x="6591735" y="6608256"/>
                </a:lnTo>
                <a:lnTo>
                  <a:pt x="0" y="6608256"/>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441958" y="866775"/>
            <a:ext cx="14975875" cy="1474789"/>
          </a:xfrm>
          <a:prstGeom prst="rect">
            <a:avLst/>
          </a:prstGeom>
        </p:spPr>
        <p:txBody>
          <a:bodyPr lIns="0" tIns="0" rIns="0" bIns="0" rtlCol="0" anchor="t">
            <a:spAutoFit/>
          </a:bodyPr>
          <a:lstStyle/>
          <a:p>
            <a:pPr algn="l">
              <a:lnSpc>
                <a:spcPts val="11986"/>
              </a:lnSpc>
            </a:pPr>
            <a:r>
              <a:rPr lang="en-US" sz="8561">
                <a:solidFill>
                  <a:srgbClr val="7EC8E3"/>
                </a:solidFill>
                <a:latin typeface="Now Heavy"/>
              </a:rPr>
              <a:t>Opioid Education Program</a:t>
            </a:r>
          </a:p>
        </p:txBody>
      </p:sp>
      <p:sp>
        <p:nvSpPr>
          <p:cNvPr id="6" name="Freeform 6"/>
          <p:cNvSpPr/>
          <p:nvPr/>
        </p:nvSpPr>
        <p:spPr>
          <a:xfrm>
            <a:off x="359091" y="173433"/>
            <a:ext cx="1078680" cy="1078680"/>
          </a:xfrm>
          <a:custGeom>
            <a:avLst/>
            <a:gdLst/>
            <a:ahLst/>
            <a:cxnLst/>
            <a:rect l="l" t="t" r="r" b="b"/>
            <a:pathLst>
              <a:path w="1078680" h="1078680">
                <a:moveTo>
                  <a:pt x="0" y="0"/>
                </a:moveTo>
                <a:lnTo>
                  <a:pt x="1078681" y="0"/>
                </a:lnTo>
                <a:lnTo>
                  <a:pt x="1078681" y="1078680"/>
                </a:lnTo>
                <a:lnTo>
                  <a:pt x="0" y="107868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9973856" y="6218698"/>
            <a:ext cx="5315217" cy="460677"/>
          </a:xfrm>
          <a:prstGeom prst="rect">
            <a:avLst/>
          </a:prstGeom>
        </p:spPr>
        <p:txBody>
          <a:bodyPr lIns="0" tIns="0" rIns="0" bIns="0" rtlCol="0" anchor="t">
            <a:spAutoFit/>
          </a:bodyPr>
          <a:lstStyle/>
          <a:p>
            <a:pPr algn="l">
              <a:lnSpc>
                <a:spcPts val="3729"/>
              </a:lnSpc>
            </a:pPr>
            <a:endParaRPr/>
          </a:p>
        </p:txBody>
      </p:sp>
      <p:sp>
        <p:nvSpPr>
          <p:cNvPr id="8" name="TextBox 8"/>
          <p:cNvSpPr txBox="1"/>
          <p:nvPr/>
        </p:nvSpPr>
        <p:spPr>
          <a:xfrm>
            <a:off x="9789211" y="6907975"/>
            <a:ext cx="9023691" cy="517904"/>
          </a:xfrm>
          <a:prstGeom prst="rect">
            <a:avLst/>
          </a:prstGeom>
        </p:spPr>
        <p:txBody>
          <a:bodyPr lIns="0" tIns="0" rIns="0" bIns="0" rtlCol="0" anchor="t">
            <a:spAutoFit/>
          </a:bodyPr>
          <a:lstStyle/>
          <a:p>
            <a:pPr algn="l">
              <a:lnSpc>
                <a:spcPts val="4368"/>
              </a:lnSpc>
            </a:pPr>
            <a:endParaRPr/>
          </a:p>
        </p:txBody>
      </p:sp>
      <p:sp>
        <p:nvSpPr>
          <p:cNvPr id="9" name="TextBox 9"/>
          <p:cNvSpPr txBox="1"/>
          <p:nvPr/>
        </p:nvSpPr>
        <p:spPr>
          <a:xfrm>
            <a:off x="3800732" y="3280928"/>
            <a:ext cx="10686536" cy="5562896"/>
          </a:xfrm>
          <a:prstGeom prst="rect">
            <a:avLst/>
          </a:prstGeom>
        </p:spPr>
        <p:txBody>
          <a:bodyPr lIns="0" tIns="0" rIns="0" bIns="0" rtlCol="0" anchor="t">
            <a:spAutoFit/>
          </a:bodyPr>
          <a:lstStyle/>
          <a:p>
            <a:pPr algn="l">
              <a:lnSpc>
                <a:spcPts val="4896"/>
              </a:lnSpc>
            </a:pPr>
            <a:r>
              <a:rPr lang="en-US" sz="3497">
                <a:solidFill>
                  <a:srgbClr val="FFFFFF"/>
                </a:solidFill>
                <a:latin typeface="Now"/>
              </a:rPr>
              <a:t>Facilitate Connections for Individuals</a:t>
            </a:r>
          </a:p>
          <a:p>
            <a:pPr algn="l">
              <a:lnSpc>
                <a:spcPts val="4896"/>
              </a:lnSpc>
            </a:pPr>
            <a:endParaRPr lang="en-US" sz="3497">
              <a:solidFill>
                <a:srgbClr val="FFFFFF"/>
              </a:solidFill>
              <a:latin typeface="Now"/>
            </a:endParaRPr>
          </a:p>
          <a:p>
            <a:pPr algn="l">
              <a:lnSpc>
                <a:spcPts val="4896"/>
              </a:lnSpc>
            </a:pPr>
            <a:r>
              <a:rPr lang="en-US" sz="3497">
                <a:solidFill>
                  <a:srgbClr val="FFFFFF"/>
                </a:solidFill>
                <a:latin typeface="Now"/>
              </a:rPr>
              <a:t>Access to Key Services &amp; Resources</a:t>
            </a:r>
          </a:p>
          <a:p>
            <a:pPr algn="l">
              <a:lnSpc>
                <a:spcPts val="4896"/>
              </a:lnSpc>
            </a:pPr>
            <a:endParaRPr lang="en-US" sz="3497">
              <a:solidFill>
                <a:srgbClr val="FFFFFF"/>
              </a:solidFill>
              <a:latin typeface="Now"/>
            </a:endParaRPr>
          </a:p>
          <a:p>
            <a:pPr algn="l">
              <a:lnSpc>
                <a:spcPts val="4896"/>
              </a:lnSpc>
            </a:pPr>
            <a:r>
              <a:rPr lang="en-US" sz="3497">
                <a:solidFill>
                  <a:srgbClr val="FFFFFF"/>
                </a:solidFill>
                <a:latin typeface="Now"/>
              </a:rPr>
              <a:t>Target Population</a:t>
            </a:r>
          </a:p>
          <a:p>
            <a:pPr algn="l">
              <a:lnSpc>
                <a:spcPts val="4896"/>
              </a:lnSpc>
            </a:pPr>
            <a:endParaRPr lang="en-US" sz="3497">
              <a:solidFill>
                <a:srgbClr val="FFFFFF"/>
              </a:solidFill>
              <a:latin typeface="Now"/>
            </a:endParaRPr>
          </a:p>
          <a:p>
            <a:pPr algn="l">
              <a:lnSpc>
                <a:spcPts val="4896"/>
              </a:lnSpc>
            </a:pPr>
            <a:r>
              <a:rPr lang="en-US" sz="3497">
                <a:solidFill>
                  <a:srgbClr val="FFFFFF"/>
                </a:solidFill>
                <a:latin typeface="Now"/>
              </a:rPr>
              <a:t>Offer Triage &amp; Referral Services</a:t>
            </a:r>
          </a:p>
          <a:p>
            <a:pPr algn="l">
              <a:lnSpc>
                <a:spcPts val="4896"/>
              </a:lnSpc>
            </a:pPr>
            <a:endParaRPr lang="en-US" sz="3497">
              <a:solidFill>
                <a:srgbClr val="FFFFFF"/>
              </a:solidFill>
              <a:latin typeface="Now"/>
            </a:endParaRPr>
          </a:p>
          <a:p>
            <a:pPr algn="l">
              <a:lnSpc>
                <a:spcPts val="4896"/>
              </a:lnSpc>
            </a:pPr>
            <a:r>
              <a:rPr lang="en-US" sz="3497">
                <a:solidFill>
                  <a:srgbClr val="FFFFFF"/>
                </a:solidFill>
                <a:latin typeface="Now"/>
              </a:rPr>
              <a:t>Provide Education and Resources </a:t>
            </a:r>
          </a:p>
        </p:txBody>
      </p:sp>
      <p:sp>
        <p:nvSpPr>
          <p:cNvPr id="10" name="TextBox 10"/>
          <p:cNvSpPr txBox="1"/>
          <p:nvPr/>
        </p:nvSpPr>
        <p:spPr>
          <a:xfrm>
            <a:off x="1437772" y="311120"/>
            <a:ext cx="7295696" cy="717580"/>
          </a:xfrm>
          <a:prstGeom prst="rect">
            <a:avLst/>
          </a:prstGeom>
        </p:spPr>
        <p:txBody>
          <a:bodyPr lIns="0" tIns="0" rIns="0" bIns="0" rtlCol="0" anchor="t">
            <a:spAutoFit/>
          </a:bodyPr>
          <a:lstStyle/>
          <a:p>
            <a:pPr algn="l">
              <a:lnSpc>
                <a:spcPts val="5839"/>
              </a:lnSpc>
            </a:pPr>
            <a:r>
              <a:rPr lang="en-US" sz="4170">
                <a:solidFill>
                  <a:srgbClr val="FFFFFF"/>
                </a:solidFill>
                <a:latin typeface="Brittany"/>
              </a:rPr>
              <a:t>Probation Department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56" t="-9611" b="-9611"/>
            </a:stretch>
          </a:blipFill>
        </p:spPr>
        <p:txBody>
          <a:bodyPr/>
          <a:lstStyle/>
          <a:p>
            <a:endParaRPr lang="en-US"/>
          </a:p>
        </p:txBody>
      </p:sp>
      <p:sp>
        <p:nvSpPr>
          <p:cNvPr id="3" name="Freeform 3"/>
          <p:cNvSpPr/>
          <p:nvPr/>
        </p:nvSpPr>
        <p:spPr>
          <a:xfrm>
            <a:off x="-674594" y="-2076316"/>
            <a:ext cx="19208979" cy="12797983"/>
          </a:xfrm>
          <a:custGeom>
            <a:avLst/>
            <a:gdLst/>
            <a:ahLst/>
            <a:cxnLst/>
            <a:rect l="l" t="t" r="r" b="b"/>
            <a:pathLst>
              <a:path w="19208979" h="12797983">
                <a:moveTo>
                  <a:pt x="0" y="0"/>
                </a:moveTo>
                <a:lnTo>
                  <a:pt x="19208979" y="0"/>
                </a:lnTo>
                <a:lnTo>
                  <a:pt x="19208979" y="12797983"/>
                </a:lnTo>
                <a:lnTo>
                  <a:pt x="0" y="12797983"/>
                </a:lnTo>
                <a:lnTo>
                  <a:pt x="0" y="0"/>
                </a:lnTo>
                <a:close/>
              </a:path>
            </a:pathLst>
          </a:custGeom>
          <a:blipFill>
            <a:blip r:embed="rId4">
              <a:alphaModFix amt="6999"/>
            </a:blip>
            <a:stretch>
              <a:fillRect/>
            </a:stretch>
          </a:blipFill>
        </p:spPr>
        <p:txBody>
          <a:bodyPr/>
          <a:lstStyle/>
          <a:p>
            <a:endParaRPr lang="en-US"/>
          </a:p>
        </p:txBody>
      </p:sp>
      <p:sp>
        <p:nvSpPr>
          <p:cNvPr id="4" name="Freeform 4"/>
          <p:cNvSpPr/>
          <p:nvPr/>
        </p:nvSpPr>
        <p:spPr>
          <a:xfrm>
            <a:off x="15896447" y="577191"/>
            <a:ext cx="6591735" cy="6608256"/>
          </a:xfrm>
          <a:custGeom>
            <a:avLst/>
            <a:gdLst/>
            <a:ahLst/>
            <a:cxnLst/>
            <a:rect l="l" t="t" r="r" b="b"/>
            <a:pathLst>
              <a:path w="6591735" h="6608256">
                <a:moveTo>
                  <a:pt x="0" y="0"/>
                </a:moveTo>
                <a:lnTo>
                  <a:pt x="6591735" y="0"/>
                </a:lnTo>
                <a:lnTo>
                  <a:pt x="6591735" y="6608255"/>
                </a:lnTo>
                <a:lnTo>
                  <a:pt x="0" y="6608255"/>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3564809" y="4754133"/>
            <a:ext cx="6591735" cy="6608256"/>
          </a:xfrm>
          <a:custGeom>
            <a:avLst/>
            <a:gdLst/>
            <a:ahLst/>
            <a:cxnLst/>
            <a:rect l="l" t="t" r="r" b="b"/>
            <a:pathLst>
              <a:path w="6591735" h="6608256">
                <a:moveTo>
                  <a:pt x="0" y="0"/>
                </a:moveTo>
                <a:lnTo>
                  <a:pt x="6591735" y="0"/>
                </a:lnTo>
                <a:lnTo>
                  <a:pt x="6591735" y="6608256"/>
                </a:lnTo>
                <a:lnTo>
                  <a:pt x="0" y="6608256"/>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475013" y="491466"/>
            <a:ext cx="8454882" cy="826924"/>
          </a:xfrm>
          <a:prstGeom prst="rect">
            <a:avLst/>
          </a:prstGeom>
        </p:spPr>
        <p:txBody>
          <a:bodyPr lIns="0" tIns="0" rIns="0" bIns="0" rtlCol="0" anchor="t">
            <a:spAutoFit/>
          </a:bodyPr>
          <a:lstStyle/>
          <a:p>
            <a:pPr algn="l">
              <a:lnSpc>
                <a:spcPts val="6767"/>
              </a:lnSpc>
            </a:pPr>
            <a:r>
              <a:rPr lang="en-US" sz="4833">
                <a:solidFill>
                  <a:srgbClr val="7EC8E3"/>
                </a:solidFill>
                <a:latin typeface="Now Heavy"/>
              </a:rPr>
              <a:t>Opioid Education Program</a:t>
            </a:r>
          </a:p>
        </p:txBody>
      </p:sp>
      <p:sp>
        <p:nvSpPr>
          <p:cNvPr id="7" name="TextBox 7"/>
          <p:cNvSpPr txBox="1"/>
          <p:nvPr/>
        </p:nvSpPr>
        <p:spPr>
          <a:xfrm>
            <a:off x="9973856" y="6218698"/>
            <a:ext cx="5315217" cy="460677"/>
          </a:xfrm>
          <a:prstGeom prst="rect">
            <a:avLst/>
          </a:prstGeom>
        </p:spPr>
        <p:txBody>
          <a:bodyPr lIns="0" tIns="0" rIns="0" bIns="0" rtlCol="0" anchor="t">
            <a:spAutoFit/>
          </a:bodyPr>
          <a:lstStyle/>
          <a:p>
            <a:pPr algn="l">
              <a:lnSpc>
                <a:spcPts val="3729"/>
              </a:lnSpc>
            </a:pPr>
            <a:endParaRPr/>
          </a:p>
        </p:txBody>
      </p:sp>
      <p:sp>
        <p:nvSpPr>
          <p:cNvPr id="8" name="TextBox 8"/>
          <p:cNvSpPr txBox="1"/>
          <p:nvPr/>
        </p:nvSpPr>
        <p:spPr>
          <a:xfrm>
            <a:off x="9789211" y="6907975"/>
            <a:ext cx="9023691" cy="517904"/>
          </a:xfrm>
          <a:prstGeom prst="rect">
            <a:avLst/>
          </a:prstGeom>
        </p:spPr>
        <p:txBody>
          <a:bodyPr lIns="0" tIns="0" rIns="0" bIns="0" rtlCol="0" anchor="t">
            <a:spAutoFit/>
          </a:bodyPr>
          <a:lstStyle/>
          <a:p>
            <a:pPr algn="l">
              <a:lnSpc>
                <a:spcPts val="4368"/>
              </a:lnSpc>
            </a:pPr>
            <a:endParaRPr/>
          </a:p>
        </p:txBody>
      </p:sp>
      <p:sp>
        <p:nvSpPr>
          <p:cNvPr id="9" name="TextBox 9"/>
          <p:cNvSpPr txBox="1"/>
          <p:nvPr/>
        </p:nvSpPr>
        <p:spPr>
          <a:xfrm>
            <a:off x="3251639" y="3452596"/>
            <a:ext cx="12368668" cy="5830957"/>
          </a:xfrm>
          <a:prstGeom prst="rect">
            <a:avLst/>
          </a:prstGeom>
        </p:spPr>
        <p:txBody>
          <a:bodyPr lIns="0" tIns="0" rIns="0" bIns="0" rtlCol="0" anchor="t">
            <a:spAutoFit/>
          </a:bodyPr>
          <a:lstStyle/>
          <a:p>
            <a:pPr marL="689493" lvl="1" indent="-344746" algn="just">
              <a:lnSpc>
                <a:spcPts val="5844"/>
              </a:lnSpc>
              <a:buFont typeface="Arial"/>
              <a:buChar char="•"/>
            </a:pPr>
            <a:r>
              <a:rPr lang="en-US" sz="3193">
                <a:solidFill>
                  <a:srgbClr val="FFFFFF"/>
                </a:solidFill>
                <a:latin typeface="Arimo"/>
              </a:rPr>
              <a:t>Hire 1.0 FTE Health Educator</a:t>
            </a:r>
          </a:p>
          <a:p>
            <a:pPr marL="689493" lvl="1" indent="-344746" algn="just">
              <a:lnSpc>
                <a:spcPts val="5844"/>
              </a:lnSpc>
              <a:buFont typeface="Arial"/>
              <a:buChar char="•"/>
            </a:pPr>
            <a:r>
              <a:rPr lang="en-US" sz="3193">
                <a:solidFill>
                  <a:srgbClr val="FFFFFF"/>
                </a:solidFill>
                <a:latin typeface="Arimo"/>
              </a:rPr>
              <a:t>Partner with Public Safety &amp; Community Partner Agencies to Collaborate Efforts at Homeless Encampments</a:t>
            </a:r>
          </a:p>
          <a:p>
            <a:pPr marL="689493" lvl="1" indent="-344746" algn="just">
              <a:lnSpc>
                <a:spcPts val="5844"/>
              </a:lnSpc>
              <a:buFont typeface="Arial"/>
              <a:buChar char="•"/>
            </a:pPr>
            <a:r>
              <a:rPr lang="en-US" sz="3193">
                <a:solidFill>
                  <a:srgbClr val="FFFFFF"/>
                </a:solidFill>
                <a:latin typeface="Arimo"/>
              </a:rPr>
              <a:t>Develop Location Schedule</a:t>
            </a:r>
          </a:p>
          <a:p>
            <a:pPr marL="689493" lvl="1" indent="-344746" algn="just">
              <a:lnSpc>
                <a:spcPts val="5844"/>
              </a:lnSpc>
              <a:buFont typeface="Arial"/>
              <a:buChar char="•"/>
            </a:pPr>
            <a:r>
              <a:rPr lang="en-US" sz="3193">
                <a:solidFill>
                  <a:srgbClr val="FFFFFF"/>
                </a:solidFill>
                <a:latin typeface="Arimo"/>
              </a:rPr>
              <a:t>Train Staff for Specialized Assignment</a:t>
            </a:r>
          </a:p>
          <a:p>
            <a:pPr marL="689493" lvl="1" indent="-344746" algn="just">
              <a:lnSpc>
                <a:spcPts val="5844"/>
              </a:lnSpc>
              <a:buFont typeface="Arial"/>
              <a:buChar char="•"/>
            </a:pPr>
            <a:r>
              <a:rPr lang="en-US" sz="3193">
                <a:solidFill>
                  <a:srgbClr val="FFFFFF"/>
                </a:solidFill>
                <a:latin typeface="Arimo"/>
              </a:rPr>
              <a:t>Purchase Necessary Equipment </a:t>
            </a:r>
          </a:p>
          <a:p>
            <a:pPr marL="689493" lvl="1" indent="-344746" algn="just">
              <a:lnSpc>
                <a:spcPts val="5844"/>
              </a:lnSpc>
              <a:buFont typeface="Arial"/>
              <a:buChar char="•"/>
            </a:pPr>
            <a:r>
              <a:rPr lang="en-US" sz="3193">
                <a:solidFill>
                  <a:srgbClr val="FFFFFF"/>
                </a:solidFill>
                <a:latin typeface="Arimo"/>
              </a:rPr>
              <a:t>Purchase Bus Passes &amp; Other Transportation Resources for Individual Access to Services</a:t>
            </a:r>
          </a:p>
        </p:txBody>
      </p:sp>
      <p:sp>
        <p:nvSpPr>
          <p:cNvPr id="10" name="TextBox 10"/>
          <p:cNvSpPr txBox="1"/>
          <p:nvPr/>
        </p:nvSpPr>
        <p:spPr>
          <a:xfrm>
            <a:off x="1028700" y="1559171"/>
            <a:ext cx="14867747" cy="1699867"/>
          </a:xfrm>
          <a:prstGeom prst="rect">
            <a:avLst/>
          </a:prstGeom>
        </p:spPr>
        <p:txBody>
          <a:bodyPr lIns="0" tIns="0" rIns="0" bIns="0" rtlCol="0" anchor="t">
            <a:spAutoFit/>
          </a:bodyPr>
          <a:lstStyle/>
          <a:p>
            <a:pPr algn="l">
              <a:lnSpc>
                <a:spcPts val="5006"/>
              </a:lnSpc>
            </a:pPr>
            <a:r>
              <a:rPr lang="en-US" sz="3576">
                <a:solidFill>
                  <a:srgbClr val="FFFFFF"/>
                </a:solidFill>
                <a:latin typeface="Now Heavy"/>
              </a:rPr>
              <a:t>Goal #1 Develop Outreach Education Program Infrastructure</a:t>
            </a:r>
          </a:p>
          <a:p>
            <a:pPr algn="l">
              <a:lnSpc>
                <a:spcPts val="3466"/>
              </a:lnSpc>
            </a:pPr>
            <a:endParaRPr lang="en-US" sz="3576">
              <a:solidFill>
                <a:srgbClr val="FFFFFF"/>
              </a:solidFill>
              <a:latin typeface="Now Heavy"/>
            </a:endParaRPr>
          </a:p>
          <a:p>
            <a:pPr algn="l">
              <a:lnSpc>
                <a:spcPts val="5006"/>
              </a:lnSpc>
            </a:pPr>
            <a:r>
              <a:rPr lang="en-US" sz="3576">
                <a:solidFill>
                  <a:srgbClr val="FFFFFF"/>
                </a:solidFill>
                <a:latin typeface="Now Heavy"/>
              </a:rPr>
              <a:t>      Objectives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56" t="-9611" b="-9611"/>
            </a:stretch>
          </a:blipFill>
        </p:spPr>
        <p:txBody>
          <a:bodyPr/>
          <a:lstStyle/>
          <a:p>
            <a:endParaRPr lang="en-US"/>
          </a:p>
        </p:txBody>
      </p:sp>
      <p:sp>
        <p:nvSpPr>
          <p:cNvPr id="3" name="Freeform 3"/>
          <p:cNvSpPr/>
          <p:nvPr/>
        </p:nvSpPr>
        <p:spPr>
          <a:xfrm>
            <a:off x="-674594" y="-2076316"/>
            <a:ext cx="19208979" cy="12797983"/>
          </a:xfrm>
          <a:custGeom>
            <a:avLst/>
            <a:gdLst/>
            <a:ahLst/>
            <a:cxnLst/>
            <a:rect l="l" t="t" r="r" b="b"/>
            <a:pathLst>
              <a:path w="19208979" h="12797983">
                <a:moveTo>
                  <a:pt x="0" y="0"/>
                </a:moveTo>
                <a:lnTo>
                  <a:pt x="19208979" y="0"/>
                </a:lnTo>
                <a:lnTo>
                  <a:pt x="19208979" y="12797983"/>
                </a:lnTo>
                <a:lnTo>
                  <a:pt x="0" y="12797983"/>
                </a:lnTo>
                <a:lnTo>
                  <a:pt x="0" y="0"/>
                </a:lnTo>
                <a:close/>
              </a:path>
            </a:pathLst>
          </a:custGeom>
          <a:blipFill>
            <a:blip r:embed="rId4">
              <a:alphaModFix amt="6999"/>
            </a:blip>
            <a:stretch>
              <a:fillRect/>
            </a:stretch>
          </a:blipFill>
        </p:spPr>
        <p:txBody>
          <a:bodyPr/>
          <a:lstStyle/>
          <a:p>
            <a:endParaRPr lang="en-US"/>
          </a:p>
        </p:txBody>
      </p:sp>
      <p:sp>
        <p:nvSpPr>
          <p:cNvPr id="4" name="Freeform 4"/>
          <p:cNvSpPr/>
          <p:nvPr/>
        </p:nvSpPr>
        <p:spPr>
          <a:xfrm>
            <a:off x="15896447" y="577191"/>
            <a:ext cx="6591735" cy="6608256"/>
          </a:xfrm>
          <a:custGeom>
            <a:avLst/>
            <a:gdLst/>
            <a:ahLst/>
            <a:cxnLst/>
            <a:rect l="l" t="t" r="r" b="b"/>
            <a:pathLst>
              <a:path w="6591735" h="6608256">
                <a:moveTo>
                  <a:pt x="0" y="0"/>
                </a:moveTo>
                <a:lnTo>
                  <a:pt x="6591735" y="0"/>
                </a:lnTo>
                <a:lnTo>
                  <a:pt x="6591735" y="6608255"/>
                </a:lnTo>
                <a:lnTo>
                  <a:pt x="0" y="6608255"/>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3564809" y="4754133"/>
            <a:ext cx="6591735" cy="6608256"/>
          </a:xfrm>
          <a:custGeom>
            <a:avLst/>
            <a:gdLst/>
            <a:ahLst/>
            <a:cxnLst/>
            <a:rect l="l" t="t" r="r" b="b"/>
            <a:pathLst>
              <a:path w="6591735" h="6608256">
                <a:moveTo>
                  <a:pt x="0" y="0"/>
                </a:moveTo>
                <a:lnTo>
                  <a:pt x="6591735" y="0"/>
                </a:lnTo>
                <a:lnTo>
                  <a:pt x="6591735" y="6608256"/>
                </a:lnTo>
                <a:lnTo>
                  <a:pt x="0" y="6608256"/>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596669" y="491466"/>
            <a:ext cx="8454882" cy="832427"/>
          </a:xfrm>
          <a:prstGeom prst="rect">
            <a:avLst/>
          </a:prstGeom>
        </p:spPr>
        <p:txBody>
          <a:bodyPr lIns="0" tIns="0" rIns="0" bIns="0" rtlCol="0" anchor="t">
            <a:spAutoFit/>
          </a:bodyPr>
          <a:lstStyle/>
          <a:p>
            <a:pPr algn="l">
              <a:lnSpc>
                <a:spcPts val="6767"/>
              </a:lnSpc>
            </a:pPr>
            <a:r>
              <a:rPr lang="en-US" sz="4833">
                <a:solidFill>
                  <a:srgbClr val="7EC8E3"/>
                </a:solidFill>
                <a:latin typeface="Now Heavy"/>
              </a:rPr>
              <a:t>Opioid Education Program</a:t>
            </a:r>
          </a:p>
        </p:txBody>
      </p:sp>
      <p:sp>
        <p:nvSpPr>
          <p:cNvPr id="7" name="TextBox 7"/>
          <p:cNvSpPr txBox="1"/>
          <p:nvPr/>
        </p:nvSpPr>
        <p:spPr>
          <a:xfrm>
            <a:off x="9973856" y="6218698"/>
            <a:ext cx="5315217" cy="460677"/>
          </a:xfrm>
          <a:prstGeom prst="rect">
            <a:avLst/>
          </a:prstGeom>
        </p:spPr>
        <p:txBody>
          <a:bodyPr lIns="0" tIns="0" rIns="0" bIns="0" rtlCol="0" anchor="t">
            <a:spAutoFit/>
          </a:bodyPr>
          <a:lstStyle/>
          <a:p>
            <a:pPr algn="l">
              <a:lnSpc>
                <a:spcPts val="3729"/>
              </a:lnSpc>
            </a:pPr>
            <a:endParaRPr/>
          </a:p>
        </p:txBody>
      </p:sp>
      <p:sp>
        <p:nvSpPr>
          <p:cNvPr id="8" name="TextBox 8"/>
          <p:cNvSpPr txBox="1"/>
          <p:nvPr/>
        </p:nvSpPr>
        <p:spPr>
          <a:xfrm>
            <a:off x="9789211" y="6907975"/>
            <a:ext cx="9023691" cy="517904"/>
          </a:xfrm>
          <a:prstGeom prst="rect">
            <a:avLst/>
          </a:prstGeom>
        </p:spPr>
        <p:txBody>
          <a:bodyPr lIns="0" tIns="0" rIns="0" bIns="0" rtlCol="0" anchor="t">
            <a:spAutoFit/>
          </a:bodyPr>
          <a:lstStyle/>
          <a:p>
            <a:pPr algn="l">
              <a:lnSpc>
                <a:spcPts val="4368"/>
              </a:lnSpc>
            </a:pPr>
            <a:endParaRPr/>
          </a:p>
        </p:txBody>
      </p:sp>
      <p:sp>
        <p:nvSpPr>
          <p:cNvPr id="9" name="TextBox 9"/>
          <p:cNvSpPr txBox="1"/>
          <p:nvPr/>
        </p:nvSpPr>
        <p:spPr>
          <a:xfrm>
            <a:off x="2140356" y="3883779"/>
            <a:ext cx="14007287" cy="5343543"/>
          </a:xfrm>
          <a:prstGeom prst="rect">
            <a:avLst/>
          </a:prstGeom>
        </p:spPr>
        <p:txBody>
          <a:bodyPr lIns="0" tIns="0" rIns="0" bIns="0" rtlCol="0" anchor="t">
            <a:spAutoFit/>
          </a:bodyPr>
          <a:lstStyle/>
          <a:p>
            <a:pPr marL="644466" lvl="1" indent="-322233" algn="just">
              <a:lnSpc>
                <a:spcPts val="6149"/>
              </a:lnSpc>
              <a:buFont typeface="Arial"/>
              <a:buChar char="•"/>
            </a:pPr>
            <a:r>
              <a:rPr lang="en-US" sz="2985">
                <a:solidFill>
                  <a:srgbClr val="FFFFFF"/>
                </a:solidFill>
                <a:latin typeface="Now"/>
              </a:rPr>
              <a:t>Create Touchpoint Profile for Non-Justice Involved Individuals</a:t>
            </a:r>
          </a:p>
          <a:p>
            <a:pPr marL="644466" lvl="1" indent="-322233" algn="just">
              <a:lnSpc>
                <a:spcPts val="6149"/>
              </a:lnSpc>
              <a:buFont typeface="Arial"/>
              <a:buChar char="•"/>
            </a:pPr>
            <a:r>
              <a:rPr lang="en-US" sz="2985">
                <a:solidFill>
                  <a:srgbClr val="FFFFFF"/>
                </a:solidFill>
                <a:latin typeface="Now"/>
              </a:rPr>
              <a:t>Create Ad-Hoc Report to Track Referrals </a:t>
            </a:r>
          </a:p>
          <a:p>
            <a:pPr marL="644466" lvl="1" indent="-322233" algn="just">
              <a:lnSpc>
                <a:spcPts val="6149"/>
              </a:lnSpc>
              <a:buFont typeface="Arial"/>
              <a:buChar char="•"/>
            </a:pPr>
            <a:r>
              <a:rPr lang="en-US" sz="2985">
                <a:solidFill>
                  <a:srgbClr val="FFFFFF"/>
                </a:solidFill>
                <a:latin typeface="Now"/>
              </a:rPr>
              <a:t>Develop Process for Notification of Pending Release Dates</a:t>
            </a:r>
          </a:p>
          <a:p>
            <a:pPr marL="644466" lvl="1" indent="-322233" algn="just">
              <a:lnSpc>
                <a:spcPts val="6149"/>
              </a:lnSpc>
              <a:buFont typeface="Arial"/>
              <a:buChar char="•"/>
            </a:pPr>
            <a:r>
              <a:rPr lang="en-US" sz="2985">
                <a:solidFill>
                  <a:srgbClr val="FFFFFF"/>
                </a:solidFill>
                <a:latin typeface="Now"/>
              </a:rPr>
              <a:t>Provide Case Planning Services for All Justice Involved Individuals Referred or Engaged by OEP</a:t>
            </a:r>
          </a:p>
          <a:p>
            <a:pPr marL="644466" lvl="1" indent="-322233" algn="just">
              <a:lnSpc>
                <a:spcPts val="6149"/>
              </a:lnSpc>
              <a:buFont typeface="Arial"/>
              <a:buChar char="•"/>
            </a:pPr>
            <a:r>
              <a:rPr lang="en-US" sz="2985">
                <a:solidFill>
                  <a:srgbClr val="FFFFFF"/>
                </a:solidFill>
                <a:latin typeface="Now"/>
              </a:rPr>
              <a:t>Provide Transportation/Fuel/Bus Passes As Needed for Warm-Handoff to Recovery Services</a:t>
            </a:r>
          </a:p>
        </p:txBody>
      </p:sp>
      <p:sp>
        <p:nvSpPr>
          <p:cNvPr id="10" name="TextBox 10"/>
          <p:cNvSpPr txBox="1"/>
          <p:nvPr/>
        </p:nvSpPr>
        <p:spPr>
          <a:xfrm>
            <a:off x="1348068" y="1481839"/>
            <a:ext cx="13578168" cy="2176117"/>
          </a:xfrm>
          <a:prstGeom prst="rect">
            <a:avLst/>
          </a:prstGeom>
        </p:spPr>
        <p:txBody>
          <a:bodyPr lIns="0" tIns="0" rIns="0" bIns="0" rtlCol="0" anchor="t">
            <a:spAutoFit/>
          </a:bodyPr>
          <a:lstStyle/>
          <a:p>
            <a:pPr algn="l">
              <a:lnSpc>
                <a:spcPts val="5006"/>
              </a:lnSpc>
            </a:pPr>
            <a:r>
              <a:rPr lang="en-US" sz="3576">
                <a:solidFill>
                  <a:srgbClr val="FFFFFF"/>
                </a:solidFill>
                <a:latin typeface="Now Heavy"/>
              </a:rPr>
              <a:t>Goal #2 Measuring Impact, Building Communication, &amp; Increasing Access to Services </a:t>
            </a:r>
          </a:p>
          <a:p>
            <a:pPr algn="l">
              <a:lnSpc>
                <a:spcPts val="2206"/>
              </a:lnSpc>
            </a:pPr>
            <a:endParaRPr lang="en-US" sz="3576">
              <a:solidFill>
                <a:srgbClr val="FFFFFF"/>
              </a:solidFill>
              <a:latin typeface="Now Heavy"/>
            </a:endParaRPr>
          </a:p>
          <a:p>
            <a:pPr algn="l">
              <a:lnSpc>
                <a:spcPts val="5006"/>
              </a:lnSpc>
            </a:pPr>
            <a:r>
              <a:rPr lang="en-US" sz="3576">
                <a:solidFill>
                  <a:srgbClr val="FFFFFF"/>
                </a:solidFill>
                <a:latin typeface="Now Heavy"/>
              </a:rPr>
              <a:t>     Objectives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56" t="-9611" b="-9611"/>
            </a:stretch>
          </a:blipFill>
        </p:spPr>
        <p:txBody>
          <a:bodyPr/>
          <a:lstStyle/>
          <a:p>
            <a:endParaRPr lang="en-US"/>
          </a:p>
        </p:txBody>
      </p:sp>
      <p:sp>
        <p:nvSpPr>
          <p:cNvPr id="3" name="Freeform 3"/>
          <p:cNvSpPr/>
          <p:nvPr/>
        </p:nvSpPr>
        <p:spPr>
          <a:xfrm>
            <a:off x="-674594" y="-2076316"/>
            <a:ext cx="19208979" cy="12797983"/>
          </a:xfrm>
          <a:custGeom>
            <a:avLst/>
            <a:gdLst/>
            <a:ahLst/>
            <a:cxnLst/>
            <a:rect l="l" t="t" r="r" b="b"/>
            <a:pathLst>
              <a:path w="19208979" h="12797983">
                <a:moveTo>
                  <a:pt x="0" y="0"/>
                </a:moveTo>
                <a:lnTo>
                  <a:pt x="19208979" y="0"/>
                </a:lnTo>
                <a:lnTo>
                  <a:pt x="19208979" y="12797983"/>
                </a:lnTo>
                <a:lnTo>
                  <a:pt x="0" y="12797983"/>
                </a:lnTo>
                <a:lnTo>
                  <a:pt x="0" y="0"/>
                </a:lnTo>
                <a:close/>
              </a:path>
            </a:pathLst>
          </a:custGeom>
          <a:blipFill>
            <a:blip r:embed="rId4">
              <a:alphaModFix amt="6999"/>
            </a:blip>
            <a:stretch>
              <a:fillRect/>
            </a:stretch>
          </a:blipFill>
        </p:spPr>
        <p:txBody>
          <a:bodyPr/>
          <a:lstStyle/>
          <a:p>
            <a:endParaRPr lang="en-US"/>
          </a:p>
        </p:txBody>
      </p:sp>
      <p:sp>
        <p:nvSpPr>
          <p:cNvPr id="4" name="Freeform 4"/>
          <p:cNvSpPr/>
          <p:nvPr/>
        </p:nvSpPr>
        <p:spPr>
          <a:xfrm>
            <a:off x="15896447" y="577191"/>
            <a:ext cx="6591735" cy="6608256"/>
          </a:xfrm>
          <a:custGeom>
            <a:avLst/>
            <a:gdLst/>
            <a:ahLst/>
            <a:cxnLst/>
            <a:rect l="l" t="t" r="r" b="b"/>
            <a:pathLst>
              <a:path w="6591735" h="6608256">
                <a:moveTo>
                  <a:pt x="0" y="0"/>
                </a:moveTo>
                <a:lnTo>
                  <a:pt x="6591735" y="0"/>
                </a:lnTo>
                <a:lnTo>
                  <a:pt x="6591735" y="6608255"/>
                </a:lnTo>
                <a:lnTo>
                  <a:pt x="0" y="6608255"/>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3564809" y="4754133"/>
            <a:ext cx="6591735" cy="6608256"/>
          </a:xfrm>
          <a:custGeom>
            <a:avLst/>
            <a:gdLst/>
            <a:ahLst/>
            <a:cxnLst/>
            <a:rect l="l" t="t" r="r" b="b"/>
            <a:pathLst>
              <a:path w="6591735" h="6608256">
                <a:moveTo>
                  <a:pt x="0" y="0"/>
                </a:moveTo>
                <a:lnTo>
                  <a:pt x="6591735" y="0"/>
                </a:lnTo>
                <a:lnTo>
                  <a:pt x="6591735" y="6608256"/>
                </a:lnTo>
                <a:lnTo>
                  <a:pt x="0" y="6608256"/>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475013" y="491466"/>
            <a:ext cx="8454882" cy="826924"/>
          </a:xfrm>
          <a:prstGeom prst="rect">
            <a:avLst/>
          </a:prstGeom>
        </p:spPr>
        <p:txBody>
          <a:bodyPr lIns="0" tIns="0" rIns="0" bIns="0" rtlCol="0" anchor="t">
            <a:spAutoFit/>
          </a:bodyPr>
          <a:lstStyle/>
          <a:p>
            <a:pPr algn="l">
              <a:lnSpc>
                <a:spcPts val="6767"/>
              </a:lnSpc>
            </a:pPr>
            <a:r>
              <a:rPr lang="en-US" sz="4833">
                <a:solidFill>
                  <a:srgbClr val="7EC8E3"/>
                </a:solidFill>
                <a:latin typeface="Now Heavy"/>
              </a:rPr>
              <a:t>Opioid Education Program</a:t>
            </a:r>
          </a:p>
        </p:txBody>
      </p:sp>
      <p:sp>
        <p:nvSpPr>
          <p:cNvPr id="7" name="TextBox 7"/>
          <p:cNvSpPr txBox="1"/>
          <p:nvPr/>
        </p:nvSpPr>
        <p:spPr>
          <a:xfrm>
            <a:off x="9973856" y="6218698"/>
            <a:ext cx="5315217" cy="460677"/>
          </a:xfrm>
          <a:prstGeom prst="rect">
            <a:avLst/>
          </a:prstGeom>
        </p:spPr>
        <p:txBody>
          <a:bodyPr lIns="0" tIns="0" rIns="0" bIns="0" rtlCol="0" anchor="t">
            <a:spAutoFit/>
          </a:bodyPr>
          <a:lstStyle/>
          <a:p>
            <a:pPr algn="l">
              <a:lnSpc>
                <a:spcPts val="3729"/>
              </a:lnSpc>
            </a:pPr>
            <a:endParaRPr/>
          </a:p>
        </p:txBody>
      </p:sp>
      <p:sp>
        <p:nvSpPr>
          <p:cNvPr id="8" name="TextBox 8"/>
          <p:cNvSpPr txBox="1"/>
          <p:nvPr/>
        </p:nvSpPr>
        <p:spPr>
          <a:xfrm>
            <a:off x="9789211" y="6907975"/>
            <a:ext cx="9023691" cy="517904"/>
          </a:xfrm>
          <a:prstGeom prst="rect">
            <a:avLst/>
          </a:prstGeom>
        </p:spPr>
        <p:txBody>
          <a:bodyPr lIns="0" tIns="0" rIns="0" bIns="0" rtlCol="0" anchor="t">
            <a:spAutoFit/>
          </a:bodyPr>
          <a:lstStyle/>
          <a:p>
            <a:pPr algn="l">
              <a:lnSpc>
                <a:spcPts val="4368"/>
              </a:lnSpc>
            </a:pPr>
            <a:endParaRPr/>
          </a:p>
        </p:txBody>
      </p:sp>
      <p:sp>
        <p:nvSpPr>
          <p:cNvPr id="9" name="TextBox 9"/>
          <p:cNvSpPr txBox="1"/>
          <p:nvPr/>
        </p:nvSpPr>
        <p:spPr>
          <a:xfrm>
            <a:off x="2406668" y="3959856"/>
            <a:ext cx="13474664" cy="5483762"/>
          </a:xfrm>
          <a:prstGeom prst="rect">
            <a:avLst/>
          </a:prstGeom>
        </p:spPr>
        <p:txBody>
          <a:bodyPr lIns="0" tIns="0" rIns="0" bIns="0" rtlCol="0" anchor="t">
            <a:spAutoFit/>
          </a:bodyPr>
          <a:lstStyle/>
          <a:p>
            <a:pPr marL="538838" lvl="1" indent="-269419" algn="just">
              <a:lnSpc>
                <a:spcPts val="5490"/>
              </a:lnSpc>
              <a:buFont typeface="Arial"/>
              <a:buChar char="•"/>
            </a:pPr>
            <a:r>
              <a:rPr lang="en-US" sz="2495">
                <a:solidFill>
                  <a:srgbClr val="FFFFFF"/>
                </a:solidFill>
                <a:latin typeface="Now"/>
              </a:rPr>
              <a:t>Procure Naloxone for Distribution from CDHS</a:t>
            </a:r>
          </a:p>
          <a:p>
            <a:pPr marL="538838" lvl="1" indent="-269419" algn="just">
              <a:lnSpc>
                <a:spcPts val="5490"/>
              </a:lnSpc>
              <a:buFont typeface="Arial"/>
              <a:buChar char="•"/>
            </a:pPr>
            <a:r>
              <a:rPr lang="en-US" sz="2495">
                <a:solidFill>
                  <a:srgbClr val="FFFFFF"/>
                </a:solidFill>
                <a:latin typeface="Now"/>
              </a:rPr>
              <a:t>Administering Naloxone Trainings for Family &amp; Community Members Closely Impacted by Opioid Use</a:t>
            </a:r>
          </a:p>
          <a:p>
            <a:pPr marL="538838" lvl="1" indent="-269419" algn="just">
              <a:lnSpc>
                <a:spcPts val="5490"/>
              </a:lnSpc>
              <a:buFont typeface="Arial"/>
              <a:buChar char="•"/>
            </a:pPr>
            <a:r>
              <a:rPr lang="en-US" sz="2495">
                <a:solidFill>
                  <a:srgbClr val="FFFFFF"/>
                </a:solidFill>
                <a:latin typeface="Now"/>
              </a:rPr>
              <a:t>Leave Flexibility in the OEP Mobile Unit Schedule to Make Changes to Locations Based on Community and Collaborative Partner Feedback</a:t>
            </a:r>
          </a:p>
          <a:p>
            <a:pPr marL="538838" lvl="1" indent="-269419" algn="just">
              <a:lnSpc>
                <a:spcPts val="5490"/>
              </a:lnSpc>
              <a:buFont typeface="Arial"/>
              <a:buChar char="•"/>
            </a:pPr>
            <a:r>
              <a:rPr lang="en-US" sz="2495">
                <a:solidFill>
                  <a:srgbClr val="FFFFFF"/>
                </a:solidFill>
                <a:latin typeface="Now"/>
              </a:rPr>
              <a:t>Provide Transportation Services As Needed</a:t>
            </a:r>
          </a:p>
          <a:p>
            <a:pPr marL="538838" lvl="1" indent="-269419" algn="just">
              <a:lnSpc>
                <a:spcPts val="5490"/>
              </a:lnSpc>
              <a:buFont typeface="Arial"/>
              <a:buChar char="•"/>
            </a:pPr>
            <a:r>
              <a:rPr lang="en-US" sz="2495">
                <a:solidFill>
                  <a:srgbClr val="FFFFFF"/>
                </a:solidFill>
                <a:latin typeface="Now"/>
              </a:rPr>
              <a:t>Increase Capacity of Referral Resources</a:t>
            </a:r>
          </a:p>
          <a:p>
            <a:pPr marL="538838" lvl="1" indent="-269419" algn="just">
              <a:lnSpc>
                <a:spcPts val="5490"/>
              </a:lnSpc>
              <a:buFont typeface="Arial"/>
              <a:buChar char="•"/>
            </a:pPr>
            <a:r>
              <a:rPr lang="en-US" sz="2495">
                <a:solidFill>
                  <a:srgbClr val="FFFFFF"/>
                </a:solidFill>
                <a:latin typeface="Now"/>
              </a:rPr>
              <a:t>Distribute Factual Materials &amp; References About OUD Treatment and Services</a:t>
            </a:r>
          </a:p>
        </p:txBody>
      </p:sp>
      <p:sp>
        <p:nvSpPr>
          <p:cNvPr id="10" name="TextBox 10"/>
          <p:cNvSpPr txBox="1"/>
          <p:nvPr/>
        </p:nvSpPr>
        <p:spPr>
          <a:xfrm>
            <a:off x="1482538" y="1575057"/>
            <a:ext cx="15776762" cy="2107750"/>
          </a:xfrm>
          <a:prstGeom prst="rect">
            <a:avLst/>
          </a:prstGeom>
        </p:spPr>
        <p:txBody>
          <a:bodyPr lIns="0" tIns="0" rIns="0" bIns="0" rtlCol="0" anchor="t">
            <a:spAutoFit/>
          </a:bodyPr>
          <a:lstStyle/>
          <a:p>
            <a:pPr algn="l">
              <a:lnSpc>
                <a:spcPts val="4574"/>
              </a:lnSpc>
            </a:pPr>
            <a:r>
              <a:rPr lang="en-US" sz="3267">
                <a:solidFill>
                  <a:srgbClr val="FFFFFF"/>
                </a:solidFill>
                <a:latin typeface="Now Heavy"/>
              </a:rPr>
              <a:t>Goal #3 Reduce Stigma &amp; Connect Individuals at their Most Vulnerable Times with Services and Resources Directly in the Community </a:t>
            </a:r>
          </a:p>
          <a:p>
            <a:pPr algn="l">
              <a:lnSpc>
                <a:spcPts val="3314"/>
              </a:lnSpc>
            </a:pPr>
            <a:endParaRPr lang="en-US" sz="3267">
              <a:solidFill>
                <a:srgbClr val="FFFFFF"/>
              </a:solidFill>
              <a:latin typeface="Now Heavy"/>
            </a:endParaRPr>
          </a:p>
          <a:p>
            <a:pPr algn="l">
              <a:lnSpc>
                <a:spcPts val="4574"/>
              </a:lnSpc>
            </a:pPr>
            <a:r>
              <a:rPr lang="en-US" sz="3267">
                <a:solidFill>
                  <a:srgbClr val="FFFFFF"/>
                </a:solidFill>
                <a:latin typeface="Now Heavy"/>
              </a:rPr>
              <a:t>    Objectives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1869</Words>
  <Application>Microsoft Office PowerPoint</Application>
  <PresentationFormat>Custom</PresentationFormat>
  <Paragraphs>242</Paragraphs>
  <Slides>14</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Now Bold</vt:lpstr>
      <vt:lpstr>Arimo</vt:lpstr>
      <vt:lpstr>Canva Sans Bold</vt:lpstr>
      <vt:lpstr>Now Medium</vt:lpstr>
      <vt:lpstr>Arial</vt:lpstr>
      <vt:lpstr>Calibri</vt:lpstr>
      <vt:lpstr>Now</vt:lpstr>
      <vt:lpstr>Now Heavy</vt:lpstr>
      <vt:lpstr>Brittany</vt:lpstr>
      <vt:lpstr>Garet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DORADO COUNTY PROBATION DEPARTMENT</dc:title>
  <dc:creator>Nikki Moeszinger</dc:creator>
  <cp:lastModifiedBy>Cindy Munt</cp:lastModifiedBy>
  <cp:revision>1</cp:revision>
  <dcterms:created xsi:type="dcterms:W3CDTF">2006-08-16T00:00:00Z</dcterms:created>
  <dcterms:modified xsi:type="dcterms:W3CDTF">2024-07-01T21:39:01Z</dcterms:modified>
  <dc:identifier>DAGHSMghnds</dc:identifier>
</cp:coreProperties>
</file>